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sldIdLst>
    <p:sldId id="478" r:id="rId2"/>
    <p:sldId id="481" r:id="rId3"/>
    <p:sldId id="482" r:id="rId4"/>
    <p:sldId id="479" r:id="rId5"/>
    <p:sldId id="494" r:id="rId6"/>
    <p:sldId id="496" r:id="rId7"/>
    <p:sldId id="497" r:id="rId8"/>
    <p:sldId id="498" r:id="rId9"/>
    <p:sldId id="499" r:id="rId10"/>
    <p:sldId id="500" r:id="rId11"/>
    <p:sldId id="491" r:id="rId12"/>
    <p:sldId id="486" r:id="rId13"/>
    <p:sldId id="492" r:id="rId14"/>
    <p:sldId id="493" r:id="rId15"/>
    <p:sldId id="489" r:id="rId16"/>
    <p:sldId id="487" r:id="rId17"/>
    <p:sldId id="522" r:id="rId18"/>
    <p:sldId id="501" r:id="rId19"/>
    <p:sldId id="502" r:id="rId20"/>
    <p:sldId id="503" r:id="rId21"/>
    <p:sldId id="506" r:id="rId22"/>
    <p:sldId id="508" r:id="rId23"/>
    <p:sldId id="509" r:id="rId24"/>
    <p:sldId id="521" r:id="rId25"/>
    <p:sldId id="510" r:id="rId26"/>
    <p:sldId id="511" r:id="rId27"/>
    <p:sldId id="512" r:id="rId28"/>
    <p:sldId id="514" r:id="rId29"/>
    <p:sldId id="515" r:id="rId30"/>
    <p:sldId id="517" r:id="rId31"/>
    <p:sldId id="518" r:id="rId32"/>
    <p:sldId id="519" r:id="rId33"/>
    <p:sldId id="520" r:id="rId34"/>
    <p:sldId id="536" r:id="rId35"/>
    <p:sldId id="513" r:id="rId36"/>
    <p:sldId id="526" r:id="rId37"/>
    <p:sldId id="527" r:id="rId38"/>
    <p:sldId id="528" r:id="rId39"/>
    <p:sldId id="529" r:id="rId40"/>
    <p:sldId id="530" r:id="rId41"/>
    <p:sldId id="531" r:id="rId42"/>
    <p:sldId id="532" r:id="rId43"/>
    <p:sldId id="523" r:id="rId44"/>
    <p:sldId id="535" r:id="rId45"/>
    <p:sldId id="524" r:id="rId46"/>
    <p:sldId id="533" r:id="rId47"/>
    <p:sldId id="534" r:id="rId48"/>
    <p:sldId id="480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2B38"/>
    <a:srgbClr val="0169B3"/>
    <a:srgbClr val="FB2A38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95" autoAdjust="0"/>
    <p:restoredTop sz="96218"/>
  </p:normalViewPr>
  <p:slideViewPr>
    <p:cSldViewPr snapToGrid="0">
      <p:cViewPr>
        <p:scale>
          <a:sx n="106" d="100"/>
          <a:sy n="106" d="100"/>
        </p:scale>
        <p:origin x="936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6E362-832A-824E-B063-25F5DE831740}" type="datetimeFigureOut">
              <a:rPr lang="en-RU" smtClean="0"/>
              <a:t>06.11.2022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AD37F-4CAA-4C4E-B967-8FF85B62072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4408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3539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22327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58417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3048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934519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69260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50353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0893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42990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11316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6313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19124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45372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638305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94160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98860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3943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755966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120978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2998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272008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1868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7532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92338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45691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52670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22433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79079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757149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853908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1855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33151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5253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76374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553938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231645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13221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79144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986648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334358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600989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756047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800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96891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73738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28877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67287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0275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100913"/>
            <a:ext cx="10302749" cy="30737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Название лекции</a:t>
            </a:r>
          </a:p>
          <a:p>
            <a:pPr lvl="0"/>
            <a:r>
              <a:rPr lang="ru-RU" dirty="0"/>
              <a:t>Программирование на языке </a:t>
            </a:r>
            <a:r>
              <a:rPr lang="en-US" dirty="0"/>
              <a:t>Java</a:t>
            </a:r>
          </a:p>
          <a:p>
            <a:pPr lvl="0"/>
            <a:r>
              <a:rPr lang="ru-RU" dirty="0"/>
              <a:t>Имя лектора</a:t>
            </a:r>
          </a:p>
          <a:p>
            <a:pPr lvl="0"/>
            <a:r>
              <a:rPr lang="ru-RU" dirty="0"/>
              <a:t>Название курса</a:t>
            </a:r>
          </a:p>
        </p:txBody>
      </p:sp>
      <p:pic>
        <p:nvPicPr>
          <p:cNvPr id="18" name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38" y="4938293"/>
            <a:ext cx="3039763" cy="1918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Фирменный стиль, логотипы и шаблоны НИУ ВШЭ – О Вышке – Национальный  исследовательский университет «Высшая школа экономики»">
            <a:extLst>
              <a:ext uri="{FF2B5EF4-FFF2-40B4-BE49-F238E27FC236}">
                <a16:creationId xmlns:a16="http://schemas.microsoft.com/office/drawing/2014/main" id="{E3C6C220-9B16-A149-878A-0907C03ECD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4" y="683359"/>
            <a:ext cx="9502346" cy="114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394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0080">
                <a:tint val="45000"/>
                <a:satMod val="400000"/>
              </a:srgbClr>
            </a:duotone>
          </a:blip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00008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775930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9" y="280852"/>
            <a:ext cx="770023" cy="77002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015DAC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4"/>
            <a:ext cx="9726295" cy="5487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31454466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7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8" r:id="rId2"/>
    <p:sldLayoutId id="2147483699" r:id="rId3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93C7B5-F136-7E22-0DC5-D44D1D8B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000" dirty="0"/>
              <a:t>Лекция 4</a:t>
            </a:r>
            <a:endParaRPr lang="ru-RU" sz="2000" dirty="0">
              <a:latin typeface="Helvetica" pitchFamily="2" charset="0"/>
            </a:endParaRPr>
          </a:p>
          <a:p>
            <a:r>
              <a:rPr lang="ru-RU" sz="2800" dirty="0"/>
              <a:t>Наследование</a:t>
            </a:r>
            <a:endParaRPr lang="ru-RU" sz="2800" dirty="0">
              <a:latin typeface="Helvetica" pitchFamily="2" charset="0"/>
            </a:endParaRPr>
          </a:p>
          <a:p>
            <a:r>
              <a:rPr lang="ru-RU" dirty="0">
                <a:latin typeface="Helvetica" pitchFamily="2" charset="0"/>
              </a:rPr>
              <a:t>Программирование на языке </a:t>
            </a:r>
            <a:r>
              <a:rPr lang="en-US" dirty="0">
                <a:latin typeface="Helvetica" pitchFamily="2" charset="0"/>
              </a:rPr>
              <a:t>C++</a:t>
            </a:r>
            <a:endParaRPr lang="ru-RU" dirty="0">
              <a:latin typeface="Helvetica" pitchFamily="2" charset="0"/>
            </a:endParaRPr>
          </a:p>
          <a:p>
            <a:endParaRPr lang="ru-RU" sz="3200" dirty="0">
              <a:latin typeface="Helvetica" pitchFamily="2" charset="0"/>
            </a:endParaRPr>
          </a:p>
          <a:p>
            <a:r>
              <a:rPr lang="ru-RU" sz="2400" dirty="0"/>
              <a:t>Константин </a:t>
            </a:r>
            <a:r>
              <a:rPr lang="ru-RU" sz="2400" dirty="0" err="1"/>
              <a:t>Леладзе</a:t>
            </a:r>
            <a:endParaRPr lang="ru-RU" sz="2400" dirty="0">
              <a:latin typeface="Helvetica" pitchFamily="2" charset="0"/>
            </a:endParaRPr>
          </a:p>
          <a:p>
            <a:r>
              <a:rPr lang="ru-RU" sz="1600" dirty="0"/>
              <a:t>ФКН ВШЭ</a:t>
            </a:r>
            <a:endParaRPr lang="ru-RU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718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Порядок вызова деструкторов при наследовании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C9EFF-76F3-C274-A009-6C869900A83B}"/>
              </a:ext>
            </a:extLst>
          </p:cNvPr>
          <p:cNvSpPr txBox="1"/>
          <p:nvPr/>
        </p:nvSpPr>
        <p:spPr>
          <a:xfrm>
            <a:off x="1120775" y="1090426"/>
            <a:ext cx="1038979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Деструкторы вызываются в обратном порядке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Проверим это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проведя простой эксперимент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D9D7BD-4A60-E9A0-EF6B-043FD738F527}"/>
              </a:ext>
            </a:extLst>
          </p:cNvPr>
          <p:cNvCxnSpPr>
            <a:cxnSpLocks/>
          </p:cNvCxnSpPr>
          <p:nvPr/>
        </p:nvCxnSpPr>
        <p:spPr>
          <a:xfrm>
            <a:off x="6401489" y="4117235"/>
            <a:ext cx="513019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62843CE-E663-3871-9A67-80BF90832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290753"/>
            <a:ext cx="5095340" cy="376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213177-CDFB-4591-6492-F76A9B2B5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882" y="3253635"/>
            <a:ext cx="20828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50880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Спецификаторы доступа наследования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C0885E-8F40-3B30-DFEA-CC0EEFFE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243172"/>
            <a:ext cx="4975225" cy="52021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6DACAEA-7F11-C407-D340-51ACBC524A48}"/>
              </a:ext>
            </a:extLst>
          </p:cNvPr>
          <p:cNvSpPr txBox="1"/>
          <p:nvPr/>
        </p:nvSpPr>
        <p:spPr>
          <a:xfrm>
            <a:off x="6411074" y="1253447"/>
            <a:ext cx="4975224" cy="5078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этом примере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использование наследования приводит к тому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все унаследованные методы становятся доступны внешнему пользователю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однако это не всегда удобно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Например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этом случае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интерфейс класса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square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кажется пользователю излишне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перегруженным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Действительно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методы 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get_a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get_b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бесполезны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ведь их функционал заменен единым методом 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get_side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Нам бы хотелось управлять поведением нашего наследования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самое важное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управлять группами доступа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унаследованных методов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Например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нашем случае проблема решилась бы просто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бы мы изменили доступ унаследованных методов с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public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private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ru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640556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Спецификаторы доступа наследования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A014B-391D-91F4-B48B-6A0363EEC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270487"/>
            <a:ext cx="4274290" cy="4623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EDD26ED-3AB4-C40D-EEB9-47B0E5517226}"/>
              </a:ext>
            </a:extLst>
          </p:cNvPr>
          <p:cNvSpPr txBox="1"/>
          <p:nvPr/>
        </p:nvSpPr>
        <p:spPr>
          <a:xfrm>
            <a:off x="5630238" y="1147196"/>
            <a:ext cx="5756060" cy="5355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Приватное наследование позволяет скрыть все унаследованные методы от пользователя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они просто становятся приватными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Помимо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private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наследования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существуют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public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и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protected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наследования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ublic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-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наследование мы уже расс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матривали до текущего момента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Важно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i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по-умолчанию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структуры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наследуются со спецификатором </a:t>
            </a:r>
            <a:r>
              <a:rPr lang="en-US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public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не указано иного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Классы же наследуются со спецификатором 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private,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не указано иного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Это и есть второе и последнее отличие классов от структур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Прежде чем рассмотреть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protected-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наследование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изучим что же это за модификатор доступа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 в чем его предназначение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5165902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Модификатор доступа </a:t>
            </a:r>
            <a:r>
              <a:rPr lang="en-US" dirty="0"/>
              <a:t>protected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150F7-9C44-C4A9-D981-DBDDAA247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92" y="2272127"/>
            <a:ext cx="4878644" cy="3543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6D3BF-5C3D-0A9B-7601-FE7D76D89371}"/>
              </a:ext>
            </a:extLst>
          </p:cNvPr>
          <p:cNvSpPr txBox="1"/>
          <p:nvPr/>
        </p:nvSpPr>
        <p:spPr>
          <a:xfrm>
            <a:off x="1115192" y="1220716"/>
            <a:ext cx="972629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Представим ситуацию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существует базовый класс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 которого есть приватное поле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которое мы хотим использовать в наследнике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Возникает проблема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приватные поля и методы не наследуются ни при каких обстоятельствах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EE665F-B8B8-D484-6331-3CFB1F1C7513}"/>
              </a:ext>
            </a:extLst>
          </p:cNvPr>
          <p:cNvSpPr txBox="1"/>
          <p:nvPr/>
        </p:nvSpPr>
        <p:spPr>
          <a:xfrm>
            <a:off x="1115192" y="5943256"/>
            <a:ext cx="9731878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Простым решением было бы просто сделать поле публичным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однако это идет вразрез с принципом инкапсуляции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данных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004672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Модификатор доступа </a:t>
            </a:r>
            <a:r>
              <a:rPr lang="en-US" dirty="0"/>
              <a:t>protected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33F74-A4E8-76B9-EA0B-D2E80889A75C}"/>
              </a:ext>
            </a:extLst>
          </p:cNvPr>
          <p:cNvSpPr txBox="1"/>
          <p:nvPr/>
        </p:nvSpPr>
        <p:spPr>
          <a:xfrm>
            <a:off x="1096931" y="1272853"/>
            <a:ext cx="10653409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этом случае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 помощь нам приходит модификатор доступа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protected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Отличие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protected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от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private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том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protected</a:t>
            </a: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поле все же наследуется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однако внешнему пользователю оно по-прежнему недоступно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8C79C0-5F73-CBB6-8DF6-AC90014E9EF0}"/>
              </a:ext>
            </a:extLst>
          </p:cNvPr>
          <p:cNvSpPr txBox="1"/>
          <p:nvPr/>
        </p:nvSpPr>
        <p:spPr>
          <a:xfrm>
            <a:off x="5340603" y="2889211"/>
            <a:ext cx="613562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Рассмотрим сводную таблицу всех модификаторов доступа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3B524-EA01-9217-76BD-5D01E134527D}"/>
              </a:ext>
            </a:extLst>
          </p:cNvPr>
          <p:cNvSpPr txBox="1"/>
          <p:nvPr/>
        </p:nvSpPr>
        <p:spPr>
          <a:xfrm>
            <a:off x="1096930" y="6133174"/>
            <a:ext cx="1065340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Наконец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вернемся к спецификатором доступа наследования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…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1D6B7-D6B2-8DEB-97B3-61DCE4010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431899"/>
            <a:ext cx="3472918" cy="341010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9660C75D-9248-4594-66ED-441BB222C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77678"/>
              </p:ext>
            </p:extLst>
          </p:nvPr>
        </p:nvGraphicFramePr>
        <p:xfrm>
          <a:off x="5785532" y="3482064"/>
          <a:ext cx="5245773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48591">
                  <a:extLst>
                    <a:ext uri="{9D8B030D-6E8A-4147-A177-3AD203B41FA5}">
                      <a16:colId xmlns:a16="http://schemas.microsoft.com/office/drawing/2014/main" val="2366068122"/>
                    </a:ext>
                  </a:extLst>
                </a:gridCol>
                <a:gridCol w="1748591">
                  <a:extLst>
                    <a:ext uri="{9D8B030D-6E8A-4147-A177-3AD203B41FA5}">
                      <a16:colId xmlns:a16="http://schemas.microsoft.com/office/drawing/2014/main" val="2079617904"/>
                    </a:ext>
                  </a:extLst>
                </a:gridCol>
                <a:gridCol w="1748591">
                  <a:extLst>
                    <a:ext uri="{9D8B030D-6E8A-4147-A177-3AD203B41FA5}">
                      <a16:colId xmlns:a16="http://schemas.microsoft.com/office/drawing/2014/main" val="2144934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Модификатор доступа</a:t>
                      </a:r>
                      <a:r>
                        <a:rPr lang="en-US" dirty="0"/>
                        <a:t>, </a:t>
                      </a:r>
                      <a:r>
                        <a:rPr lang="ru-RU" dirty="0"/>
                        <a:t>которым помечено поле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Доступно ли поле пользователю извне класса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Наследуется ли поле</a:t>
                      </a:r>
                      <a:endParaRPr lang="en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82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  <a:endParaRPr lang="en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913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protected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287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private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dirty="0"/>
                        <a:t>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9757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92832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Спецификаторы доступа наследования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86995-C82C-E340-A1A0-F2727E7F43FD}"/>
              </a:ext>
            </a:extLst>
          </p:cNvPr>
          <p:cNvSpPr txBox="1"/>
          <p:nvPr/>
        </p:nvSpPr>
        <p:spPr>
          <a:xfrm>
            <a:off x="1120774" y="1993646"/>
            <a:ext cx="2468100" cy="923328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Модификатор доступа поля в базовом классе (до наследования)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F02A29-C154-2791-ABED-B3E7B83CC86D}"/>
              </a:ext>
            </a:extLst>
          </p:cNvPr>
          <p:cNvSpPr txBox="1"/>
          <p:nvPr/>
        </p:nvSpPr>
        <p:spPr>
          <a:xfrm>
            <a:off x="2817756" y="3442323"/>
            <a:ext cx="26523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private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sz="1400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–––</a:t>
            </a:r>
            <a:r>
              <a:rPr kumimoji="0" lang="ru-RU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kumimoji="0" lang="ru-RU" sz="14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 наследуются</a:t>
            </a:r>
            <a:endParaRPr kumimoji="0" lang="en-RU" sz="1400" b="0" i="1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0D857B-72B5-45FA-5D70-5C460915B479}"/>
              </a:ext>
            </a:extLst>
          </p:cNvPr>
          <p:cNvSpPr txBox="1"/>
          <p:nvPr/>
        </p:nvSpPr>
        <p:spPr>
          <a:xfrm>
            <a:off x="2817756" y="4011654"/>
            <a:ext cx="10117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protected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425199-DF76-1D5D-264D-38B043CB97BF}"/>
              </a:ext>
            </a:extLst>
          </p:cNvPr>
          <p:cNvSpPr txBox="1"/>
          <p:nvPr/>
        </p:nvSpPr>
        <p:spPr>
          <a:xfrm>
            <a:off x="2817756" y="4568218"/>
            <a:ext cx="6613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public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A4034C-973C-5EC7-692B-FE3B9D90F51C}"/>
              </a:ext>
            </a:extLst>
          </p:cNvPr>
          <p:cNvCxnSpPr>
            <a:cxnSpLocks/>
          </p:cNvCxnSpPr>
          <p:nvPr/>
        </p:nvCxnSpPr>
        <p:spPr>
          <a:xfrm flipV="1">
            <a:off x="4069989" y="3629375"/>
            <a:ext cx="1669804" cy="52445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07048D-914D-694F-2CB3-14A7C7E10E5B}"/>
              </a:ext>
            </a:extLst>
          </p:cNvPr>
          <p:cNvCxnSpPr>
            <a:cxnSpLocks/>
          </p:cNvCxnSpPr>
          <p:nvPr/>
        </p:nvCxnSpPr>
        <p:spPr>
          <a:xfrm flipV="1">
            <a:off x="4069988" y="3629375"/>
            <a:ext cx="1669805" cy="113786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1D4B309-899F-C73E-B55B-55656DEEB36F}"/>
              </a:ext>
            </a:extLst>
          </p:cNvPr>
          <p:cNvSpPr txBox="1"/>
          <p:nvPr/>
        </p:nvSpPr>
        <p:spPr>
          <a:xfrm>
            <a:off x="5848300" y="3442323"/>
            <a:ext cx="74635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private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DE92E63-9AB6-85F1-48C7-8210F6922FF2}"/>
              </a:ext>
            </a:extLst>
          </p:cNvPr>
          <p:cNvSpPr txBox="1"/>
          <p:nvPr/>
        </p:nvSpPr>
        <p:spPr>
          <a:xfrm>
            <a:off x="5848300" y="3993780"/>
            <a:ext cx="10117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protected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630652-88AC-7D48-98AF-40F89DDA2110}"/>
              </a:ext>
            </a:extLst>
          </p:cNvPr>
          <p:cNvSpPr txBox="1"/>
          <p:nvPr/>
        </p:nvSpPr>
        <p:spPr>
          <a:xfrm>
            <a:off x="5848300" y="4562185"/>
            <a:ext cx="6613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public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9E8DA3-FA3E-707F-28DC-7DF21DDA9D48}"/>
              </a:ext>
            </a:extLst>
          </p:cNvPr>
          <p:cNvCxnSpPr>
            <a:cxnSpLocks/>
          </p:cNvCxnSpPr>
          <p:nvPr/>
        </p:nvCxnSpPr>
        <p:spPr>
          <a:xfrm>
            <a:off x="4069987" y="4153827"/>
            <a:ext cx="1669806" cy="0"/>
          </a:xfrm>
          <a:prstGeom prst="straightConnector1">
            <a:avLst/>
          </a:prstGeom>
          <a:noFill/>
          <a:ln w="12700" cap="flat">
            <a:solidFill>
              <a:srgbClr val="FFC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68F33EC-0286-6298-7463-39A3AFE3D3B6}"/>
              </a:ext>
            </a:extLst>
          </p:cNvPr>
          <p:cNvCxnSpPr>
            <a:cxnSpLocks/>
          </p:cNvCxnSpPr>
          <p:nvPr/>
        </p:nvCxnSpPr>
        <p:spPr>
          <a:xfrm flipV="1">
            <a:off x="4069987" y="4153827"/>
            <a:ext cx="1669806" cy="613409"/>
          </a:xfrm>
          <a:prstGeom prst="straightConnector1">
            <a:avLst/>
          </a:prstGeom>
          <a:noFill/>
          <a:ln w="12700" cap="flat">
            <a:solidFill>
              <a:srgbClr val="FFC00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030795E-3745-4E7F-F2C7-2051AD63EFBD}"/>
              </a:ext>
            </a:extLst>
          </p:cNvPr>
          <p:cNvCxnSpPr>
            <a:cxnSpLocks/>
          </p:cNvCxnSpPr>
          <p:nvPr/>
        </p:nvCxnSpPr>
        <p:spPr>
          <a:xfrm>
            <a:off x="4069987" y="4767236"/>
            <a:ext cx="1669806" cy="0"/>
          </a:xfrm>
          <a:prstGeom prst="straightConnector1">
            <a:avLst/>
          </a:prstGeom>
          <a:noFill/>
          <a:ln w="12700" cap="flat">
            <a:solidFill>
              <a:srgbClr val="92D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89C090E-99C2-7FEB-8003-445EB24E3E25}"/>
              </a:ext>
            </a:extLst>
          </p:cNvPr>
          <p:cNvCxnSpPr>
            <a:cxnSpLocks/>
          </p:cNvCxnSpPr>
          <p:nvPr/>
        </p:nvCxnSpPr>
        <p:spPr>
          <a:xfrm>
            <a:off x="4069987" y="4243344"/>
            <a:ext cx="1669806" cy="0"/>
          </a:xfrm>
          <a:prstGeom prst="straightConnector1">
            <a:avLst/>
          </a:prstGeom>
          <a:noFill/>
          <a:ln w="12700" cap="flat">
            <a:solidFill>
              <a:srgbClr val="92D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F78E212-D04F-5BEB-632B-6DA5E91A684C}"/>
              </a:ext>
            </a:extLst>
          </p:cNvPr>
          <p:cNvSpPr txBox="1"/>
          <p:nvPr/>
        </p:nvSpPr>
        <p:spPr>
          <a:xfrm>
            <a:off x="4457068" y="2000211"/>
            <a:ext cx="2652327" cy="923328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Модификатор доступа поля в классе-наследнике (после наследования)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DA322F-EF85-7829-4A28-C653663DC706}"/>
              </a:ext>
            </a:extLst>
          </p:cNvPr>
          <p:cNvSpPr txBox="1"/>
          <p:nvPr/>
        </p:nvSpPr>
        <p:spPr>
          <a:xfrm>
            <a:off x="7977590" y="1964816"/>
            <a:ext cx="2652327" cy="646329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Спецификатор доступа наследования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8C674D8-0AEA-AE61-2149-650FB56E45A0}"/>
              </a:ext>
            </a:extLst>
          </p:cNvPr>
          <p:cNvCxnSpPr/>
          <p:nvPr/>
        </p:nvCxnSpPr>
        <p:spPr>
          <a:xfrm>
            <a:off x="2359620" y="3018504"/>
            <a:ext cx="806116" cy="423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FECA11B-08B0-304E-1DDD-C4163F08870E}"/>
              </a:ext>
            </a:extLst>
          </p:cNvPr>
          <p:cNvCxnSpPr>
            <a:cxnSpLocks/>
          </p:cNvCxnSpPr>
          <p:nvPr/>
        </p:nvCxnSpPr>
        <p:spPr>
          <a:xfrm>
            <a:off x="5813170" y="2991705"/>
            <a:ext cx="264208" cy="435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0A3C2B1-656C-7C3C-663F-26E71437F29D}"/>
              </a:ext>
            </a:extLst>
          </p:cNvPr>
          <p:cNvSpPr txBox="1"/>
          <p:nvPr/>
        </p:nvSpPr>
        <p:spPr>
          <a:xfrm>
            <a:off x="7681588" y="3475878"/>
            <a:ext cx="3489159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public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-наследование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зеленый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protected-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наследование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желтый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private-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наследование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красный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BE47D-D14E-CCDB-CBA7-7F1EC462CAA2}"/>
              </a:ext>
            </a:extLst>
          </p:cNvPr>
          <p:cNvCxnSpPr>
            <a:cxnSpLocks/>
          </p:cNvCxnSpPr>
          <p:nvPr/>
        </p:nvCxnSpPr>
        <p:spPr>
          <a:xfrm flipH="1">
            <a:off x="8194936" y="2762020"/>
            <a:ext cx="637674" cy="59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94555BB-7060-69DD-5FA8-32D05066D2DC}"/>
              </a:ext>
            </a:extLst>
          </p:cNvPr>
          <p:cNvSpPr txBox="1"/>
          <p:nvPr/>
        </p:nvSpPr>
        <p:spPr>
          <a:xfrm>
            <a:off x="1120774" y="1201331"/>
            <a:ext cx="97262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Спецификаторы доступа наследования позволяют вам изменить модификаторы доступа полей наследника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48F690A-C7FE-A596-A03C-DFE8F04C8B47}"/>
              </a:ext>
            </a:extLst>
          </p:cNvPr>
          <p:cNvSpPr txBox="1"/>
          <p:nvPr/>
        </p:nvSpPr>
        <p:spPr>
          <a:xfrm>
            <a:off x="1120774" y="5224068"/>
            <a:ext cx="10381416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Приведенная схема объясняет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почему добавление спецификатора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private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 наследованию в примере с прямоугольником и квадратом привело к тому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методы 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get_a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get_b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стали приватными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hangingPunct="0"/>
            <a:r>
              <a:rPr lang="ru-RU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Напоминание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не указывать спецификатора наследования у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структуры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то оно будет </a:t>
            </a:r>
            <a:r>
              <a:rPr lang="en-US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public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Аналогично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 класса – </a:t>
            </a:r>
            <a:r>
              <a:rPr lang="en-US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private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532375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Спецификаторы доступа наследования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043C48-C81E-DD1E-E609-9A600156E935}"/>
              </a:ext>
            </a:extLst>
          </p:cNvPr>
          <p:cNvSpPr txBox="1"/>
          <p:nvPr/>
        </p:nvSpPr>
        <p:spPr>
          <a:xfrm>
            <a:off x="1120775" y="1352281"/>
            <a:ext cx="891806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Посмотрим на все возможные комбинации спецификаторов доступа полей классов и спецификаторов доступа наследования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C5FA3-F440-83ED-B0F3-35E9CF24D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286287"/>
            <a:ext cx="4026578" cy="35037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91D82-A30E-252F-A346-89BC28E46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216" y="2286287"/>
            <a:ext cx="4422620" cy="34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56138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Финальный класс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C297F6-EE6D-16CD-9486-D10D21A048BD}"/>
              </a:ext>
            </a:extLst>
          </p:cNvPr>
          <p:cNvSpPr txBox="1"/>
          <p:nvPr/>
        </p:nvSpPr>
        <p:spPr>
          <a:xfrm>
            <a:off x="1120775" y="1352281"/>
            <a:ext cx="972629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Помимо спецификаторов доступа наследования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существует еще несколько полезных спецификаторов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Посмотрим на первый из них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спецификатор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final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Этот спецификатор позволяет запретить наследоваться от класса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помеченного им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F3640-6175-EF1D-43C8-95B1C09EC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922" y="3000649"/>
            <a:ext cx="4064000" cy="181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6B3308-36A1-2E0B-82E4-2546C9503F5B}"/>
              </a:ext>
            </a:extLst>
          </p:cNvPr>
          <p:cNvSpPr txBox="1"/>
          <p:nvPr/>
        </p:nvSpPr>
        <p:spPr>
          <a:xfrm>
            <a:off x="1120774" y="5264790"/>
            <a:ext cx="972629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Этот специ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фикатор полезен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вы пишете библиотечный код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не хотите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пользователь имел возможность унаследовать функционал вашего класса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например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получить доступ к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protected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полям и методам вашего класса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990552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BB674-DEF2-F3D4-8315-4030E6403886}"/>
              </a:ext>
            </a:extLst>
          </p:cNvPr>
          <p:cNvSpPr txBox="1"/>
          <p:nvPr/>
        </p:nvSpPr>
        <p:spPr>
          <a:xfrm>
            <a:off x="1120775" y="1222615"/>
            <a:ext cx="103897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C++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позволяет классу наследовать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напрямую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сразу несколько других классов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 множественном наследовании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потомку доступны поля и методы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всех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его базовых классов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A03B3-06FA-D52F-8A40-5691858AF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187319"/>
            <a:ext cx="5569306" cy="397089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10C7C3-4317-A78D-4B1F-5FBCF326EB58}"/>
              </a:ext>
            </a:extLst>
          </p:cNvPr>
          <p:cNvCxnSpPr>
            <a:cxnSpLocks/>
          </p:cNvCxnSpPr>
          <p:nvPr/>
        </p:nvCxnSpPr>
        <p:spPr>
          <a:xfrm>
            <a:off x="6997389" y="4182248"/>
            <a:ext cx="513019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39EED46-4728-F763-6EDD-04B70B82B1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721" y="3705998"/>
            <a:ext cx="21717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8011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Множественное наследование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BB674-DEF2-F3D4-8315-4030E6403886}"/>
              </a:ext>
            </a:extLst>
          </p:cNvPr>
          <p:cNvSpPr txBox="1"/>
          <p:nvPr/>
        </p:nvSpPr>
        <p:spPr>
          <a:xfrm>
            <a:off x="1120775" y="1364226"/>
            <a:ext cx="103897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случае множественного наследования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конструкторы сразу нескольких родительских все так же можно вызвать в списке инициализации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532107-57C9-96FE-93CF-18CE3DE98448}"/>
              </a:ext>
            </a:extLst>
          </p:cNvPr>
          <p:cNvSpPr txBox="1"/>
          <p:nvPr/>
        </p:nvSpPr>
        <p:spPr>
          <a:xfrm>
            <a:off x="1120774" y="5473477"/>
            <a:ext cx="103897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Примечание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этом случае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безусловно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я вызвал не конструктор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 использовал синтаксис инициализации из списка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но сути дела это не </a:t>
            </a:r>
            <a:r>
              <a:rPr lang="ru-RU" i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меняетю</a:t>
            </a:r>
            <a:endParaRPr lang="ru-RU" i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5C78991-CC6F-7F6F-85FB-6C6C06688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95782"/>
            <a:ext cx="7772400" cy="26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1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Три ключевых принципа ООП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A1C63E-C098-2E55-8E24-C70AE879179A}"/>
              </a:ext>
            </a:extLst>
          </p:cNvPr>
          <p:cNvSpPr txBox="1"/>
          <p:nvPr/>
        </p:nvSpPr>
        <p:spPr>
          <a:xfrm>
            <a:off x="1120775" y="1483015"/>
            <a:ext cx="9577236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Существует три ключевых принципа ООП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Они присутствуют не только в языке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C++,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но и во всех объектно-ориентированных языках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Наличие </a:t>
            </a: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механизмов реализации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этих принципов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языке и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определяет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является ли он объектно-ориентированными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или нет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Перечислим эти принципы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механизмы их реализации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языке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C++: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Инкапсуляция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  <a:r>
              <a:rPr lang="en-US" dirty="0">
                <a:solidFill>
                  <a:srgbClr val="00B050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00B050"/>
                </a:solidFill>
                <a:latin typeface="+mj-lt"/>
                <a:ea typeface="+mj-ea"/>
                <a:cs typeface="+mj-cs"/>
                <a:sym typeface="Calibri"/>
              </a:rPr>
              <a:t>классы</a:t>
            </a:r>
            <a:r>
              <a:rPr lang="en-US" dirty="0">
                <a:solidFill>
                  <a:srgbClr val="00B05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B050"/>
                </a:solidFill>
                <a:latin typeface="+mj-lt"/>
                <a:ea typeface="+mj-ea"/>
                <a:cs typeface="+mj-cs"/>
                <a:sym typeface="Calibri"/>
              </a:rPr>
              <a:t>спецификаторы доступа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Полиморфизм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rPr>
              <a:t>Статический пол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иморфизм (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compile-time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)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  <a:r>
              <a:rPr lang="en-US" dirty="0">
                <a:solidFill>
                  <a:srgbClr val="00B050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00B050"/>
                </a:solidFill>
                <a:latin typeface="+mj-lt"/>
                <a:ea typeface="+mj-ea"/>
                <a:cs typeface="+mj-cs"/>
                <a:sym typeface="Calibri"/>
              </a:rPr>
              <a:t>шаблоны</a:t>
            </a:r>
            <a:r>
              <a:rPr lang="en-US" dirty="0">
                <a:solidFill>
                  <a:srgbClr val="00B050"/>
                </a:solidFill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Calibri"/>
              </a:rPr>
              <a:t>наследование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r>
              <a:rPr kumimoji="0" lang="ru-RU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Дина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мический полиморфизм (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runtime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)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Calibri"/>
              </a:rPr>
              <a:t>виртуальные методы и абстракции</a:t>
            </a:r>
          </a:p>
          <a:p>
            <a:pPr marL="742950" lvl="1" indent="-285750" hangingPunct="0">
              <a:buFont typeface="Arial" panose="020B0604020202020204" pitchFamily="34" charset="0"/>
              <a:buChar char="•"/>
            </a:pP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Наследование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0070C0"/>
                </a:solidFill>
                <a:latin typeface="+mj-lt"/>
                <a:ea typeface="+mj-ea"/>
                <a:cs typeface="+mj-cs"/>
                <a:sym typeface="Calibri"/>
              </a:rPr>
              <a:t>наследование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hangingPunct="0"/>
            <a:r>
              <a:rPr kumimoji="0" lang="ru-RU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j-ea"/>
                <a:cs typeface="+mj-cs"/>
                <a:sym typeface="Calibri"/>
              </a:rPr>
              <a:t>Зеленым цветом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помечено то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мы уже изучили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Синим – то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будем изучать в этой лекции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Начнем с наследования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…</a:t>
            </a:r>
            <a:endParaRPr kumimoji="0" lang="en-RU" b="0" i="0" u="none" strike="noStrike" cap="none" spc="0" normalizeH="0" baseline="0" dirty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9339383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Множественное наследование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70F2B6-3DB3-D8E3-385E-03CA482C43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3075362"/>
            <a:ext cx="2819400" cy="1536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EA4B07-8B7F-0B67-E9F6-8005E28A2863}"/>
              </a:ext>
            </a:extLst>
          </p:cNvPr>
          <p:cNvSpPr txBox="1"/>
          <p:nvPr/>
        </p:nvSpPr>
        <p:spPr>
          <a:xfrm>
            <a:off x="1120775" y="1290952"/>
            <a:ext cx="103897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Также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синтаксис  множественного наследования позволяет использовать разные модификаторы для наследования разных классов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956781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Ромбовидное наследование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A4B07-8B7F-0B67-E9F6-8005E28A2863}"/>
              </a:ext>
            </a:extLst>
          </p:cNvPr>
          <p:cNvSpPr txBox="1"/>
          <p:nvPr/>
        </p:nvSpPr>
        <p:spPr>
          <a:xfrm>
            <a:off x="1120775" y="1290952"/>
            <a:ext cx="1038979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Применение множественного наследования на практике достаточно проблемно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так как в случае так называемого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ромбовидного наследования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”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возникают неоднозначности.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Изучим вопрос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рассмотрев приведенную конфигурацию классов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973BFE78-8D53-AA22-6D0C-CF38BDDB0EAF}"/>
              </a:ext>
            </a:extLst>
          </p:cNvPr>
          <p:cNvSpPr/>
          <p:nvPr/>
        </p:nvSpPr>
        <p:spPr>
          <a:xfrm>
            <a:off x="5066872" y="2938227"/>
            <a:ext cx="2058256" cy="490773"/>
          </a:xfrm>
          <a:prstGeom prst="frame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EBD66A-5FDD-01B2-CEF8-E8474F1241E6}"/>
              </a:ext>
            </a:extLst>
          </p:cNvPr>
          <p:cNvSpPr/>
          <p:nvPr/>
        </p:nvSpPr>
        <p:spPr>
          <a:xfrm>
            <a:off x="5066872" y="4976163"/>
            <a:ext cx="2058256" cy="36933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Square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6A35B52-ED11-3EC8-E068-34A9B3D10753}"/>
              </a:ext>
            </a:extLst>
          </p:cNvPr>
          <p:cNvCxnSpPr>
            <a:cxnSpLocks/>
          </p:cNvCxnSpPr>
          <p:nvPr/>
        </p:nvCxnSpPr>
        <p:spPr>
          <a:xfrm flipH="1">
            <a:off x="4037744" y="3183613"/>
            <a:ext cx="928955" cy="562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3B122A8-EB5A-658B-A8AF-297D8955E528}"/>
              </a:ext>
            </a:extLst>
          </p:cNvPr>
          <p:cNvCxnSpPr>
            <a:cxnSpLocks/>
          </p:cNvCxnSpPr>
          <p:nvPr/>
        </p:nvCxnSpPr>
        <p:spPr>
          <a:xfrm>
            <a:off x="7225301" y="3183613"/>
            <a:ext cx="928955" cy="562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483E0B-408B-3A5E-C230-FCD57A8547E5}"/>
              </a:ext>
            </a:extLst>
          </p:cNvPr>
          <p:cNvCxnSpPr>
            <a:cxnSpLocks/>
          </p:cNvCxnSpPr>
          <p:nvPr/>
        </p:nvCxnSpPr>
        <p:spPr>
          <a:xfrm>
            <a:off x="4037744" y="4324742"/>
            <a:ext cx="1458930" cy="52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DCC600-6DDC-3FC2-E700-F47700ECF809}"/>
              </a:ext>
            </a:extLst>
          </p:cNvPr>
          <p:cNvCxnSpPr>
            <a:cxnSpLocks/>
          </p:cNvCxnSpPr>
          <p:nvPr/>
        </p:nvCxnSpPr>
        <p:spPr>
          <a:xfrm flipH="1">
            <a:off x="6695328" y="4324742"/>
            <a:ext cx="1458928" cy="524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DC0B68B-6CC1-07E7-18AC-B749CB5621F7}"/>
              </a:ext>
            </a:extLst>
          </p:cNvPr>
          <p:cNvSpPr/>
          <p:nvPr/>
        </p:nvSpPr>
        <p:spPr>
          <a:xfrm>
            <a:off x="3008616" y="3866149"/>
            <a:ext cx="2058256" cy="36933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Rectangle</a:t>
            </a:r>
            <a:endParaRPr kumimoji="0" lang="en-RU" sz="1800" b="0" i="0" u="none" strike="noStrike" cap="none" spc="0" normalizeH="0" baseline="0" dirty="0"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89384A-8ABF-A589-3624-AFA431C4C9DC}"/>
              </a:ext>
            </a:extLst>
          </p:cNvPr>
          <p:cNvSpPr/>
          <p:nvPr/>
        </p:nvSpPr>
        <p:spPr>
          <a:xfrm>
            <a:off x="7125128" y="3866149"/>
            <a:ext cx="2058256" cy="36933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Rhombus</a:t>
            </a:r>
            <a:endParaRPr kumimoji="0" lang="en-RU" sz="1800" b="0" i="0" u="none" strike="noStrike" cap="none" spc="0" normalizeH="0" baseline="0" dirty="0"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8F76A2-B93E-83EA-B24E-E2D7B7A20AB4}"/>
              </a:ext>
            </a:extLst>
          </p:cNvPr>
          <p:cNvSpPr txBox="1"/>
          <p:nvPr/>
        </p:nvSpPr>
        <p:spPr>
          <a:xfrm>
            <a:off x="1120774" y="5718375"/>
            <a:ext cx="103897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Посмотрим на то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 каким проблемам такая модель наследования приводит на практике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Изучит 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example-1.cpp</a:t>
            </a:r>
            <a:endParaRPr lang="ru-RU" dirty="0">
              <a:solidFill>
                <a:srgbClr val="7030A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698787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Ромбовидное наследование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A4B07-8B7F-0B67-E9F6-8005E28A2863}"/>
              </a:ext>
            </a:extLst>
          </p:cNvPr>
          <p:cNvSpPr txBox="1"/>
          <p:nvPr/>
        </p:nvSpPr>
        <p:spPr>
          <a:xfrm>
            <a:off x="1120775" y="1290952"/>
            <a:ext cx="103897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Проблема возникает из-за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в коде класса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square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базовый класс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shape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встречается дважды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ведь он унаследован и через класс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rectangle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через класс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rhombus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8F76A2-B93E-83EA-B24E-E2D7B7A20AB4}"/>
              </a:ext>
            </a:extLst>
          </p:cNvPr>
          <p:cNvSpPr txBox="1"/>
          <p:nvPr/>
        </p:nvSpPr>
        <p:spPr>
          <a:xfrm>
            <a:off x="1120774" y="5389602"/>
            <a:ext cx="1038979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Проблему можно было бы решить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если бы у нас был какой-то инструмент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который позволяет исключать дубликаты классов из иерархии при наследовании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…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такой инструмент у нас есть!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99B58-4B51-910D-698B-2AA9A9BA27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502763"/>
            <a:ext cx="7772400" cy="232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0626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Виртуальное наследование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15361-DDA0-A567-20E8-E058F22BF36C}"/>
              </a:ext>
            </a:extLst>
          </p:cNvPr>
          <p:cNvSpPr txBox="1"/>
          <p:nvPr/>
        </p:nvSpPr>
        <p:spPr>
          <a:xfrm>
            <a:off x="1120773" y="1203681"/>
            <a:ext cx="10389795" cy="7109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Виртуальное наследование (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 путать с виртуальными функциями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) позволяет запретить дублирование базового класса при наследовании и исключить лишние копии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1B2B58-7ED7-35FD-1E93-961D2A7F6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50" y="3425473"/>
            <a:ext cx="6362700" cy="2349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0E4BB7F-99BF-EC59-560C-9AF6D3998038}"/>
              </a:ext>
            </a:extLst>
          </p:cNvPr>
          <p:cNvSpPr txBox="1"/>
          <p:nvPr/>
        </p:nvSpPr>
        <p:spPr>
          <a:xfrm>
            <a:off x="1120774" y="5749197"/>
            <a:ext cx="103897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Изучим код в примере</a:t>
            </a:r>
            <a:r>
              <a:rPr lang="ru-RU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example-2.cpp</a:t>
            </a:r>
            <a:endParaRPr lang="ru-RU" dirty="0">
              <a:solidFill>
                <a:srgbClr val="7030A0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B79D8A-18C5-0A28-F572-18620730B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940" y="1958893"/>
            <a:ext cx="5532120" cy="9918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90CEE2-90F4-4287-A1E4-A0DD9201F39D}"/>
              </a:ext>
            </a:extLst>
          </p:cNvPr>
          <p:cNvSpPr txBox="1"/>
          <p:nvPr/>
        </p:nvSpPr>
        <p:spPr>
          <a:xfrm>
            <a:off x="1120774" y="3117790"/>
            <a:ext cx="103897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виртуально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унаследовать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Shape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то на физическом уровне это будет выглядеть примерно так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7243794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Виртуальное наследование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516C46-D4FD-0FA1-BDF1-C42F3CF028D3}"/>
              </a:ext>
            </a:extLst>
          </p:cNvPr>
          <p:cNvSpPr txBox="1"/>
          <p:nvPr/>
        </p:nvSpPr>
        <p:spPr>
          <a:xfrm>
            <a:off x="1120773" y="1203681"/>
            <a:ext cx="10389795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Важно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мы наследуем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сиблингов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”,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лишь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k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из которых наследуют родительский класс виртуально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только они объединяются в одну группу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 приводящую к созданию дубликатов родительского класса лишь в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k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случаях (для остальных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-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k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сиблингов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родительский класс все будет скопирован)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Рассмотрим пример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F3E663-6CA2-E8BA-5025-ABC0C8C86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2" y="3027919"/>
            <a:ext cx="5080071" cy="266758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2A0A0A6-0EC0-540C-19C3-0BBDF69E81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670" y="3657687"/>
            <a:ext cx="4903130" cy="2346797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2BD6895D-45AA-5833-D8AB-6C9FC9804231}"/>
              </a:ext>
            </a:extLst>
          </p:cNvPr>
          <p:cNvSpPr/>
          <p:nvPr/>
        </p:nvSpPr>
        <p:spPr>
          <a:xfrm>
            <a:off x="8554100" y="2994244"/>
            <a:ext cx="358544" cy="36933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a</a:t>
            </a:r>
            <a:endParaRPr kumimoji="0" lang="en-RU" sz="1800" b="0" i="0" u="none" strike="noStrike" cap="none" spc="0" normalizeH="0" baseline="0" dirty="0"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FCF12F1-87A0-B18E-77AD-C08F1CFC4193}"/>
              </a:ext>
            </a:extLst>
          </p:cNvPr>
          <p:cNvSpPr/>
          <p:nvPr/>
        </p:nvSpPr>
        <p:spPr>
          <a:xfrm>
            <a:off x="9201509" y="2994244"/>
            <a:ext cx="358544" cy="36933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b</a:t>
            </a:r>
            <a:endParaRPr kumimoji="0" lang="en-RU" sz="1800" b="0" i="0" u="none" strike="noStrike" cap="none" spc="0" normalizeH="0" baseline="0" dirty="0"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C610CC5-0403-DF03-6F4C-061E6215580F}"/>
              </a:ext>
            </a:extLst>
          </p:cNvPr>
          <p:cNvSpPr/>
          <p:nvPr/>
        </p:nvSpPr>
        <p:spPr>
          <a:xfrm>
            <a:off x="9853062" y="2994244"/>
            <a:ext cx="358544" cy="36933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c</a:t>
            </a:r>
            <a:endParaRPr kumimoji="0" lang="en-RU" sz="1800" b="0" i="0" u="none" strike="noStrike" cap="none" spc="0" normalizeH="0" baseline="0" dirty="0"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1236FA-D772-B6B1-A531-227D921876D3}"/>
              </a:ext>
            </a:extLst>
          </p:cNvPr>
          <p:cNvSpPr/>
          <p:nvPr/>
        </p:nvSpPr>
        <p:spPr>
          <a:xfrm>
            <a:off x="10504615" y="2993755"/>
            <a:ext cx="358544" cy="36933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d</a:t>
            </a:r>
            <a:endParaRPr kumimoji="0" lang="en-RU" sz="1800" b="0" i="0" u="none" strike="noStrike" cap="none" spc="0" normalizeH="0" baseline="0" dirty="0"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7CD2632-9D65-7567-33E9-5F7EED075434}"/>
              </a:ext>
            </a:extLst>
          </p:cNvPr>
          <p:cNvSpPr/>
          <p:nvPr/>
        </p:nvSpPr>
        <p:spPr>
          <a:xfrm>
            <a:off x="11152024" y="2993755"/>
            <a:ext cx="358544" cy="36933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e</a:t>
            </a:r>
            <a:endParaRPr kumimoji="0" lang="en-RU" sz="1800" b="0" i="0" u="none" strike="noStrike" cap="none" spc="0" normalizeH="0" baseline="0" dirty="0"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09B29CE-C916-7D58-3DF9-10BD90A0BB80}"/>
              </a:ext>
            </a:extLst>
          </p:cNvPr>
          <p:cNvCxnSpPr>
            <a:cxnSpLocks/>
          </p:cNvCxnSpPr>
          <p:nvPr/>
        </p:nvCxnSpPr>
        <p:spPr>
          <a:xfrm flipH="1">
            <a:off x="8922132" y="2627285"/>
            <a:ext cx="1135223" cy="34239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2A0E509-CB3E-201B-3772-31E08E8C8BC5}"/>
              </a:ext>
            </a:extLst>
          </p:cNvPr>
          <p:cNvCxnSpPr>
            <a:cxnSpLocks/>
          </p:cNvCxnSpPr>
          <p:nvPr/>
        </p:nvCxnSpPr>
        <p:spPr>
          <a:xfrm>
            <a:off x="10055517" y="2627285"/>
            <a:ext cx="1096507" cy="342399"/>
          </a:xfrm>
          <a:prstGeom prst="straightConnector1">
            <a:avLst/>
          </a:prstGeom>
          <a:ln>
            <a:solidFill>
              <a:srgbClr val="FB2B3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BC46CDD-FC26-B76A-D783-03277BDC8CA6}"/>
              </a:ext>
            </a:extLst>
          </p:cNvPr>
          <p:cNvCxnSpPr>
            <a:cxnSpLocks/>
          </p:cNvCxnSpPr>
          <p:nvPr/>
        </p:nvCxnSpPr>
        <p:spPr>
          <a:xfrm flipH="1">
            <a:off x="9361573" y="2633597"/>
            <a:ext cx="692107" cy="3543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6BBB7EA-F00A-BEF8-96C6-988B84086949}"/>
              </a:ext>
            </a:extLst>
          </p:cNvPr>
          <p:cNvCxnSpPr>
            <a:cxnSpLocks/>
          </p:cNvCxnSpPr>
          <p:nvPr/>
        </p:nvCxnSpPr>
        <p:spPr>
          <a:xfrm>
            <a:off x="10053680" y="2633597"/>
            <a:ext cx="651553" cy="354335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AB74C30-7261-CF60-92C0-BF9B718523A6}"/>
              </a:ext>
            </a:extLst>
          </p:cNvPr>
          <p:cNvCxnSpPr>
            <a:cxnSpLocks/>
            <a:endCxn id="74" idx="0"/>
          </p:cNvCxnSpPr>
          <p:nvPr/>
        </p:nvCxnSpPr>
        <p:spPr>
          <a:xfrm flipH="1">
            <a:off x="10032334" y="2633597"/>
            <a:ext cx="15078" cy="360647"/>
          </a:xfrm>
          <a:prstGeom prst="straightConnector1">
            <a:avLst/>
          </a:prstGeom>
          <a:ln>
            <a:solidFill>
              <a:srgbClr val="FB2B38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A497BC7-7C95-AA0B-4AC3-773411C50798}"/>
              </a:ext>
            </a:extLst>
          </p:cNvPr>
          <p:cNvSpPr/>
          <p:nvPr/>
        </p:nvSpPr>
        <p:spPr>
          <a:xfrm>
            <a:off x="9538717" y="3754608"/>
            <a:ext cx="1033600" cy="36933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derived</a:t>
            </a:r>
            <a:endParaRPr kumimoji="0" lang="en-RU" sz="1800" b="0" i="0" u="none" strike="noStrike" cap="none" spc="0" normalizeH="0" baseline="0" dirty="0"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94F0D3A-A10F-2E2A-7464-B7A256D1D515}"/>
              </a:ext>
            </a:extLst>
          </p:cNvPr>
          <p:cNvCxnSpPr>
            <a:cxnSpLocks/>
          </p:cNvCxnSpPr>
          <p:nvPr/>
        </p:nvCxnSpPr>
        <p:spPr>
          <a:xfrm flipH="1">
            <a:off x="10017256" y="3381681"/>
            <a:ext cx="15078" cy="360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9F773EA-E389-084D-7514-7E3BAD2D930B}"/>
              </a:ext>
            </a:extLst>
          </p:cNvPr>
          <p:cNvCxnSpPr>
            <a:cxnSpLocks/>
          </p:cNvCxnSpPr>
          <p:nvPr/>
        </p:nvCxnSpPr>
        <p:spPr>
          <a:xfrm flipH="1">
            <a:off x="10603770" y="3391519"/>
            <a:ext cx="692107" cy="354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D873B4B-B0A7-E848-E8D4-BF9D6D080DC0}"/>
              </a:ext>
            </a:extLst>
          </p:cNvPr>
          <p:cNvCxnSpPr>
            <a:cxnSpLocks/>
          </p:cNvCxnSpPr>
          <p:nvPr/>
        </p:nvCxnSpPr>
        <p:spPr>
          <a:xfrm flipH="1">
            <a:off x="10289380" y="3380836"/>
            <a:ext cx="419983" cy="355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7B04C8B-2E61-7879-F3E5-2C4CC4028BB6}"/>
              </a:ext>
            </a:extLst>
          </p:cNvPr>
          <p:cNvCxnSpPr>
            <a:cxnSpLocks/>
          </p:cNvCxnSpPr>
          <p:nvPr/>
        </p:nvCxnSpPr>
        <p:spPr>
          <a:xfrm>
            <a:off x="9381997" y="3402643"/>
            <a:ext cx="424412" cy="33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159DD8F-3BA6-82B5-FF5F-4A599B11D39B}"/>
              </a:ext>
            </a:extLst>
          </p:cNvPr>
          <p:cNvCxnSpPr>
            <a:cxnSpLocks/>
          </p:cNvCxnSpPr>
          <p:nvPr/>
        </p:nvCxnSpPr>
        <p:spPr>
          <a:xfrm>
            <a:off x="8743367" y="3385591"/>
            <a:ext cx="795350" cy="35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193EAB98-C394-FE59-32F7-283201349C11}"/>
              </a:ext>
            </a:extLst>
          </p:cNvPr>
          <p:cNvSpPr/>
          <p:nvPr/>
        </p:nvSpPr>
        <p:spPr>
          <a:xfrm>
            <a:off x="9630813" y="2312727"/>
            <a:ext cx="813370" cy="369330"/>
          </a:xfrm>
          <a:prstGeom prst="rect">
            <a:avLst/>
          </a:prstGeom>
          <a:solidFill>
            <a:schemeClr val="accent2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base</a:t>
            </a:r>
            <a:endParaRPr kumimoji="0" lang="en-RU" sz="1800" b="0" i="0" u="none" strike="noStrike" cap="none" spc="0" normalizeH="0" baseline="0" dirty="0"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807903F-91B1-A417-D5EA-D520A6A4D5DD}"/>
              </a:ext>
            </a:extLst>
          </p:cNvPr>
          <p:cNvSpPr txBox="1"/>
          <p:nvPr/>
        </p:nvSpPr>
        <p:spPr>
          <a:xfrm>
            <a:off x="1120772" y="5931971"/>
            <a:ext cx="103897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всех сиблингов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наследовавших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base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виртуально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был выделен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единый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кусок памяти для хранения базы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Для </a:t>
            </a:r>
            <a:r>
              <a:rPr lang="ru-RU" dirty="0">
                <a:solidFill>
                  <a:srgbClr val="FB2A38"/>
                </a:solidFill>
                <a:latin typeface="+mj-lt"/>
                <a:ea typeface="+mj-ea"/>
                <a:cs typeface="+mj-cs"/>
                <a:sym typeface="Calibri"/>
              </a:rPr>
              <a:t>остальных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сиблингов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было создано по одной копии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en-US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544285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Обрезание наследников при передаче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5CE32-F922-4FD7-9754-F1DC886B5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323" y="3429000"/>
            <a:ext cx="5397931" cy="297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48ADEE-01CE-ABEB-67C6-1408FF3D01BA}"/>
              </a:ext>
            </a:extLst>
          </p:cNvPr>
          <p:cNvSpPr txBox="1"/>
          <p:nvPr/>
        </p:nvSpPr>
        <p:spPr>
          <a:xfrm>
            <a:off x="1120775" y="1290952"/>
            <a:ext cx="10389795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Основная идея полиморфизма заключается в том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одна сущность (например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функция)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может работать с произвольным типом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Наследование реализует полиморфизм в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C++.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Например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мы можем передать класс-наследник в функцию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которая ожидает базовый класс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(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ведь класс-наследник является и базовым классом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).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этом случае произойдет так называемое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обрезание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” (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trimming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)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инстанса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То есть внутри функции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которая приняла класс-наследник по типу его базы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вам будут доступны исключительно те методы и поля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которые доступны базе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977177-2730-5774-E57C-4D01D4491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677" y="4381500"/>
            <a:ext cx="3556000" cy="10668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4C87BA-AD3A-39C8-CD36-9C8EF56DED11}"/>
              </a:ext>
            </a:extLst>
          </p:cNvPr>
          <p:cNvCxnSpPr>
            <a:cxnSpLocks/>
          </p:cNvCxnSpPr>
          <p:nvPr/>
        </p:nvCxnSpPr>
        <p:spPr>
          <a:xfrm>
            <a:off x="6801492" y="4914900"/>
            <a:ext cx="45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31522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Обрезание наследников при передаче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48ADEE-01CE-ABEB-67C6-1408FF3D01BA}"/>
              </a:ext>
            </a:extLst>
          </p:cNvPr>
          <p:cNvSpPr txBox="1"/>
          <p:nvPr/>
        </p:nvSpPr>
        <p:spPr>
          <a:xfrm>
            <a:off x="1120774" y="1161144"/>
            <a:ext cx="103897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Обрезание происходит не только при передаче в функцию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но и при обычном присваивании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со взятием ссылки или указателя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C9DC54-0C62-7659-821B-C8E12213CE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4" y="2212412"/>
            <a:ext cx="5410200" cy="303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263EA2-B883-168C-F3B5-7BEE56DB70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090" y="3034320"/>
            <a:ext cx="3492500" cy="12192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38F499-EE05-D8D8-2B1E-A4394B3FCB9B}"/>
              </a:ext>
            </a:extLst>
          </p:cNvPr>
          <p:cNvCxnSpPr>
            <a:cxnSpLocks/>
          </p:cNvCxnSpPr>
          <p:nvPr/>
        </p:nvCxnSpPr>
        <p:spPr>
          <a:xfrm>
            <a:off x="6667927" y="3722260"/>
            <a:ext cx="45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DCA8974-A125-5BA5-A08F-6FCC777DB965}"/>
              </a:ext>
            </a:extLst>
          </p:cNvPr>
          <p:cNvSpPr txBox="1"/>
          <p:nvPr/>
        </p:nvSpPr>
        <p:spPr>
          <a:xfrm>
            <a:off x="1120774" y="5652651"/>
            <a:ext cx="1038979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Важно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обрезание не происходит на физическом уровне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То есть с самим инстансом ничего не происходит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поля и методы наследника </a:t>
            </a:r>
            <a:r>
              <a:rPr lang="ru-RU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 удаляются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будучи обрезанными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 просто скрываются от пользователей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en-US" i="1" dirty="0"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8321120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EB45D-DB1E-725B-A325-A3A7806D541D}"/>
              </a:ext>
            </a:extLst>
          </p:cNvPr>
          <p:cNvSpPr txBox="1"/>
          <p:nvPr/>
        </p:nvSpPr>
        <p:spPr>
          <a:xfrm>
            <a:off x="1120774" y="1290952"/>
            <a:ext cx="9726295" cy="5078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практике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такое поведение может быть не всегда полезно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…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Рассмотрим пример 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example-</a:t>
            </a:r>
            <a:r>
              <a:rPr lang="ru-RU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3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.cpp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котором мы хотим написать функцию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которая выводит площадь произвольной фигуры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Из-за обрезания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нам не доступны методы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area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у наследников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 доступен лишь метод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area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базового класса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Вот бы у нас был инструмент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при помощи которого мы бы могли сохранить информацию о том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наш обрезанный до базового класс-наследник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все же является наследником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дабы была возможность отличить его от базового класса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…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такой инструмент у нас есть! Этот инструмент –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виртуальный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Примечание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слово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виртуальный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плохо описывает поведение такового метода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 самом деле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куда более корректным словом могло бы быть слово 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персистентный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”,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либо 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динамический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”.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Действительно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виртуальный метод будто бы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привязывается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к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самому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инстансу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(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динамический контекст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),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 не к типу объекта (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статический контекст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)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Рассмотрим следующий пример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…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225509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Виртуальные методы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C57CD3-B30D-2B12-E228-2423E4191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309822"/>
            <a:ext cx="4560835" cy="25109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416CF8-10D9-752B-585C-12AB805C3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91" y="2308203"/>
            <a:ext cx="4403298" cy="250829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4C3AF2-8898-62FD-BECD-183441A94DDB}"/>
              </a:ext>
            </a:extLst>
          </p:cNvPr>
          <p:cNvCxnSpPr>
            <a:cxnSpLocks/>
          </p:cNvCxnSpPr>
          <p:nvPr/>
        </p:nvCxnSpPr>
        <p:spPr>
          <a:xfrm>
            <a:off x="5869969" y="3630428"/>
            <a:ext cx="45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30907E8-844E-BF92-03C0-384A30AFE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15" y="4945010"/>
            <a:ext cx="2108754" cy="5159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CF45D4-D49E-4D65-F172-B8780EFA79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926" y="4945010"/>
            <a:ext cx="1992228" cy="5159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FA78E9-C0CE-1EF0-5702-EF5BAE93199F}"/>
              </a:ext>
            </a:extLst>
          </p:cNvPr>
          <p:cNvSpPr txBox="1"/>
          <p:nvPr/>
        </p:nvSpPr>
        <p:spPr>
          <a:xfrm>
            <a:off x="1120775" y="1384175"/>
            <a:ext cx="979291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Добавив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спецификатор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virtual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мы можем изменить поведение 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обрезания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”,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продемонстрированное несколькими слайдами ранее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156513-0F70-1DA4-0B38-DAF2D72D449D}"/>
              </a:ext>
            </a:extLst>
          </p:cNvPr>
          <p:cNvSpPr txBox="1"/>
          <p:nvPr/>
        </p:nvSpPr>
        <p:spPr>
          <a:xfrm>
            <a:off x="1120775" y="5770089"/>
            <a:ext cx="979291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Теперь у инстансов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любого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наследника 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base,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определяющего метод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foo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будет вызываться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определенный наследником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 не базовым классом (то есть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derived::foo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 не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base::foo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)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60743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FA78E9-C0CE-1EF0-5702-EF5BAE93199F}"/>
              </a:ext>
            </a:extLst>
          </p:cNvPr>
          <p:cNvSpPr txBox="1"/>
          <p:nvPr/>
        </p:nvSpPr>
        <p:spPr>
          <a:xfrm>
            <a:off x="1120775" y="1240337"/>
            <a:ext cx="9792914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Заметим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спецификатор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virtual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мы применили только к методу базового класса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Действительно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никакой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необходимости помечать метод наследника спецификатором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virtual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нет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так как он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уже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трактуется как виртуальный во всей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последующей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иерархии наследования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поэтому настоятельно рекомендуется помечать спецификатором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virtual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только метод базового класса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en-US" b="1" dirty="0"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524A6-0B11-6B3B-AF1F-84E40A472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777839"/>
            <a:ext cx="4591656" cy="37626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6A1244-5BA5-0337-4C3F-B496E4850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73" y="4140336"/>
            <a:ext cx="2889035" cy="103761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9269FC6-DDBF-BBCD-CB95-B4BC9A28FAE2}"/>
              </a:ext>
            </a:extLst>
          </p:cNvPr>
          <p:cNvCxnSpPr>
            <a:cxnSpLocks/>
          </p:cNvCxnSpPr>
          <p:nvPr/>
        </p:nvCxnSpPr>
        <p:spPr>
          <a:xfrm>
            <a:off x="5869969" y="4717614"/>
            <a:ext cx="45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27569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Наследование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86765-BA20-C943-A06E-2F311DC0B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6" y="1428367"/>
            <a:ext cx="5504171" cy="4513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DB7E8-D8FA-C4F7-893C-36713D24B8B2}"/>
              </a:ext>
            </a:extLst>
          </p:cNvPr>
          <p:cNvSpPr txBox="1"/>
          <p:nvPr/>
        </p:nvSpPr>
        <p:spPr>
          <a:xfrm>
            <a:off x="6624946" y="1145997"/>
            <a:ext cx="5067045" cy="5078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Наследование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– одна из ключевых особенностей ООП и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C++.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Она позволяет нам наследовать свойства (поля) и поведение (методы) классов и организовывать иерархии классовых сущностей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Класс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наследующий другой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называется наследником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 его предок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– базовым классом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Наследование – один из механизмов полиморфизма в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C++,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который позволяет обобщать сущности и писать универсальный код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 практике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помимо полиморфизма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использование наследовани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я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помогает избежать лишнего кода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Без наследования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нам бы приходилось каждый раз писать один и тот же код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для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поддержать необходимое поведение класса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272021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11315-9091-C540-7946-A1A04BD31111}"/>
              </a:ext>
            </a:extLst>
          </p:cNvPr>
          <p:cNvSpPr txBox="1"/>
          <p:nvPr/>
        </p:nvSpPr>
        <p:spPr>
          <a:xfrm>
            <a:off x="1120775" y="1240337"/>
            <a:ext cx="9792914" cy="48013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Поведение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при котором одноименные методы всех наследников неявно становятся виртуальными – не очень наглядно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из-за чего ваш код может стать трудночитаемым и повысится вероятность ошибки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b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Действительно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представим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вы определили базовый класс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содержащий виртуальный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отдельном от наследников файле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этом случае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код наследников не содержит никакой информации о том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в нем присутствует виртуальный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перегружающий метод базового класса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Можно попробовать решить эту проблему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добавив спецификатор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virtual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 метод наследника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однако это решение не лучшее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ведь в этом случае мы все еще не имеем достаточно информации для того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чтобы визуально определить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этот метод перегружает метод базового класса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 не просто является виртуальным методом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ru-RU" b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Для таких случаев был придуман специальный спецификатор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override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который применим исключительно к виртуальным методам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которые перегружают какой-то виртуальный метод базового класса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b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Улучшим код предыдущего примера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добавив спецификатор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override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4721358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Виртуальные методы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5CBA0-6FDF-57AD-E5DB-248B9C930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201576"/>
            <a:ext cx="5194994" cy="3874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6DF01A-F4CF-FC50-954B-032D92412D1A}"/>
              </a:ext>
            </a:extLst>
          </p:cNvPr>
          <p:cNvSpPr txBox="1"/>
          <p:nvPr/>
        </p:nvSpPr>
        <p:spPr>
          <a:xfrm>
            <a:off x="6616557" y="2770454"/>
            <a:ext cx="4454668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Более того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добавление спецификатора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override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позволяет помочь вам избежать ошибки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связанной с опечаткой в названии метода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либо с забытым спецификатором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virtual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методе базового класса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  <a:endParaRPr lang="en-US" b="1" dirty="0"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F679B-2236-BB52-B349-B51BED5C3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57" y="4477129"/>
            <a:ext cx="4531789" cy="1612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AB20F3-4103-170F-BD5F-3D5D2B8C64C4}"/>
              </a:ext>
            </a:extLst>
          </p:cNvPr>
          <p:cNvSpPr txBox="1"/>
          <p:nvPr/>
        </p:nvSpPr>
        <p:spPr>
          <a:xfrm>
            <a:off x="1120775" y="1337621"/>
            <a:ext cx="1002757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Теперь нам сразу же понятно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метод является виртуальным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перегружает какой-то базовый виртуальный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324865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Виртуальные методы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AB20F3-4103-170F-BD5F-3D5D2B8C64C4}"/>
              </a:ext>
            </a:extLst>
          </p:cNvPr>
          <p:cNvSpPr txBox="1"/>
          <p:nvPr/>
        </p:nvSpPr>
        <p:spPr>
          <a:xfrm>
            <a:off x="1120775" y="1337621"/>
            <a:ext cx="10027571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Существует также еще один специальный спецификатор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который позволяет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запретить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дальнейшее переопределение виртуального метода в иерархии наследования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Этот спецификатор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–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final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DDF06-FB00-4A26-8530-2A0E2F1FC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62" y="2252946"/>
            <a:ext cx="4915238" cy="3783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3D843-0DC0-82F6-1ADC-5B8BE29D8230}"/>
              </a:ext>
            </a:extLst>
          </p:cNvPr>
          <p:cNvSpPr txBox="1"/>
          <p:nvPr/>
        </p:nvSpPr>
        <p:spPr>
          <a:xfrm>
            <a:off x="6392402" y="2252946"/>
            <a:ext cx="4755944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Этот спецификатор достаточно полезен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если вы пишете какой-то библиотечный код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не хотите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чтобы ваш виртуальный метод можно было переопределить наследованием от вашего класса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Таким образом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последовательность модификаторов виртуальных методов в иерархии наследования получается такой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</a:p>
          <a:p>
            <a:endParaRPr lang="en-US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virtual -&gt; override -&gt; … -&gt; override -&gt; [final]</a:t>
            </a: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Естественно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final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–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опционален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504869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Таблица виртуальных методов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789C4-FF50-A140-CBF1-B7C22C1DAE89}"/>
              </a:ext>
            </a:extLst>
          </p:cNvPr>
          <p:cNvSpPr txBox="1"/>
          <p:nvPr/>
        </p:nvSpPr>
        <p:spPr>
          <a:xfrm>
            <a:off x="1130967" y="1383632"/>
            <a:ext cx="9726295" cy="5355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Разберемся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как работает ключевое слово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virtual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 почему поведение виртуальных методов таковое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hangingPunct="0"/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Типы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имеющие таблицу виртуальных методов будем называть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виртуальными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pPr hangingPunct="0"/>
            <a:endParaRPr lang="en-US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Внутри виртуального класса (класса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имеющего хотя бы один виртуальный метод)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инициализируется указатель на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таблицу виртуальных методов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Эта таблица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свою очередь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хранит соответствие 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kumimoji="0" lang="ru-RU" sz="180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название виртуального метода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” &lt;-&gt; “</a:t>
            </a:r>
            <a:r>
              <a:rPr kumimoji="0" lang="ru-RU" sz="180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указатель на верную версию метода для вызова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”.</a:t>
            </a:r>
          </a:p>
          <a:p>
            <a:endParaRPr lang="ru-RU" b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Помимо статического типа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у виртуальных типов есть еще и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динамический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который привязывается к самому экземпляру объекта в момент </a:t>
            </a:r>
            <a:r>
              <a:rPr lang="ru-RU" dirty="0" err="1">
                <a:latin typeface="+mj-lt"/>
                <a:ea typeface="+mj-ea"/>
                <a:cs typeface="+mj-cs"/>
                <a:sym typeface="Calibri"/>
              </a:rPr>
              <a:t>инстанцирования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не изменяется даже при обрезании этого объекта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Таким образом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виртуальная таблица содержит указатель на нужный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который и будет вызван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при необходимости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причем она сама хранится внутри базового класса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то есть при обрезании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она никуда не пропадает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Это и позволяет таблице виртуальных методов вызвать нужный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исходя из динамического типа объекта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06310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Таблица виртуальных методов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31F5D72-BE03-87B6-E864-C90DF18D4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163044"/>
              </p:ext>
            </p:extLst>
          </p:nvPr>
        </p:nvGraphicFramePr>
        <p:xfrm>
          <a:off x="1650001" y="2167857"/>
          <a:ext cx="2789488" cy="7416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94744">
                  <a:extLst>
                    <a:ext uri="{9D8B030D-6E8A-4147-A177-3AD203B41FA5}">
                      <a16:colId xmlns:a16="http://schemas.microsoft.com/office/drawing/2014/main" val="259521167"/>
                    </a:ext>
                  </a:extLst>
                </a:gridCol>
                <a:gridCol w="1394744">
                  <a:extLst>
                    <a:ext uri="{9D8B030D-6E8A-4147-A177-3AD203B41FA5}">
                      <a16:colId xmlns:a16="http://schemas.microsoft.com/office/drawing/2014/main" val="372251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RU" b="1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b="1" dirty="0"/>
                        <a:t>0x582dab3c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38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RU" b="1" dirty="0"/>
                        <a:t>goo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RU" b="1" dirty="0"/>
                        <a:t>0x81052a3c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5486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F4B3BE3-00C4-1925-B457-1133EF38C5F1}"/>
              </a:ext>
            </a:extLst>
          </p:cNvPr>
          <p:cNvSpPr txBox="1"/>
          <p:nvPr/>
        </p:nvSpPr>
        <p:spPr>
          <a:xfrm>
            <a:off x="1120775" y="1383155"/>
            <a:ext cx="10381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class 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F3D3EC-5F2D-526A-536C-CBD94E3B60E5}"/>
              </a:ext>
            </a:extLst>
          </p:cNvPr>
          <p:cNvSpPr txBox="1"/>
          <p:nvPr/>
        </p:nvSpPr>
        <p:spPr>
          <a:xfrm>
            <a:off x="1650000" y="1798527"/>
            <a:ext cx="67255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vtable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155BD6-D72E-1363-5CE9-1DD3E9096D3C}"/>
              </a:ext>
            </a:extLst>
          </p:cNvPr>
          <p:cNvSpPr txBox="1"/>
          <p:nvPr/>
        </p:nvSpPr>
        <p:spPr>
          <a:xfrm>
            <a:off x="1649999" y="3140244"/>
            <a:ext cx="18479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virtual method foo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5A6477-7082-8864-4FCF-B2619FD7C919}"/>
              </a:ext>
            </a:extLst>
          </p:cNvPr>
          <p:cNvSpPr txBox="1"/>
          <p:nvPr/>
        </p:nvSpPr>
        <p:spPr>
          <a:xfrm>
            <a:off x="1649999" y="3555616"/>
            <a:ext cx="18896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virtual method goo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4FC96-38B8-4506-B11C-B4D004EBD006}"/>
              </a:ext>
            </a:extLst>
          </p:cNvPr>
          <p:cNvSpPr txBox="1"/>
          <p:nvPr/>
        </p:nvSpPr>
        <p:spPr>
          <a:xfrm>
            <a:off x="1649999" y="3970988"/>
            <a:ext cx="23380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non-virtual method boo</a:t>
            </a:r>
          </a:p>
        </p:txBody>
      </p:sp>
      <p:graphicFrame>
        <p:nvGraphicFramePr>
          <p:cNvPr id="12" name="Table 6">
            <a:extLst>
              <a:ext uri="{FF2B5EF4-FFF2-40B4-BE49-F238E27FC236}">
                <a16:creationId xmlns:a16="http://schemas.microsoft.com/office/drawing/2014/main" id="{E34F69DA-A781-9C58-8AA4-5215D1789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094930"/>
              </p:ext>
            </p:extLst>
          </p:nvPr>
        </p:nvGraphicFramePr>
        <p:xfrm>
          <a:off x="6639097" y="2200304"/>
          <a:ext cx="2789488" cy="7416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394744">
                  <a:extLst>
                    <a:ext uri="{9D8B030D-6E8A-4147-A177-3AD203B41FA5}">
                      <a16:colId xmlns:a16="http://schemas.microsoft.com/office/drawing/2014/main" val="259521167"/>
                    </a:ext>
                  </a:extLst>
                </a:gridCol>
                <a:gridCol w="1394744">
                  <a:extLst>
                    <a:ext uri="{9D8B030D-6E8A-4147-A177-3AD203B41FA5}">
                      <a16:colId xmlns:a16="http://schemas.microsoft.com/office/drawing/2014/main" val="37225166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RU" b="1" dirty="0"/>
                        <a:t>foo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b="1" dirty="0"/>
                        <a:t>0x5952a3bc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38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RU" b="1" dirty="0"/>
                        <a:t>goo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RU" b="1" dirty="0"/>
                        <a:t>0x1bc713ca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54867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D573D37-4720-6E6E-C71B-E9745033FF9A}"/>
              </a:ext>
            </a:extLst>
          </p:cNvPr>
          <p:cNvSpPr txBox="1"/>
          <p:nvPr/>
        </p:nvSpPr>
        <p:spPr>
          <a:xfrm>
            <a:off x="6096000" y="1415238"/>
            <a:ext cx="14287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derived : 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64BE7-CEA5-BD93-800E-A9E1AF9FA7C8}"/>
              </a:ext>
            </a:extLst>
          </p:cNvPr>
          <p:cNvSpPr txBox="1"/>
          <p:nvPr/>
        </p:nvSpPr>
        <p:spPr>
          <a:xfrm>
            <a:off x="6639096" y="1830974"/>
            <a:ext cx="7350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vtable: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57408-6D9F-BD1E-8CC4-97374377BE96}"/>
              </a:ext>
            </a:extLst>
          </p:cNvPr>
          <p:cNvSpPr txBox="1"/>
          <p:nvPr/>
        </p:nvSpPr>
        <p:spPr>
          <a:xfrm>
            <a:off x="6639095" y="3172691"/>
            <a:ext cx="18479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virtual method foo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1CFE4C-9207-70CF-71CA-228E98071519}"/>
              </a:ext>
            </a:extLst>
          </p:cNvPr>
          <p:cNvSpPr txBox="1"/>
          <p:nvPr/>
        </p:nvSpPr>
        <p:spPr>
          <a:xfrm>
            <a:off x="6639095" y="3588063"/>
            <a:ext cx="18896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virtual method goo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0130EA-1D48-23D6-DD3E-EFBD4BA158A8}"/>
              </a:ext>
            </a:extLst>
          </p:cNvPr>
          <p:cNvSpPr txBox="1"/>
          <p:nvPr/>
        </p:nvSpPr>
        <p:spPr>
          <a:xfrm>
            <a:off x="6639095" y="4003435"/>
            <a:ext cx="23380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non-virtual method boo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0A7975-C83C-6819-11F4-CF3FA320624C}"/>
              </a:ext>
            </a:extLst>
          </p:cNvPr>
          <p:cNvSpPr txBox="1"/>
          <p:nvPr/>
        </p:nvSpPr>
        <p:spPr>
          <a:xfrm>
            <a:off x="6639982" y="4514408"/>
            <a:ext cx="203703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method foo override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AE9C7C-4BCE-E282-1467-D02E42FEC66C}"/>
              </a:ext>
            </a:extLst>
          </p:cNvPr>
          <p:cNvSpPr txBox="1"/>
          <p:nvPr/>
        </p:nvSpPr>
        <p:spPr>
          <a:xfrm>
            <a:off x="6639982" y="4929780"/>
            <a:ext cx="20787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method goo override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7AA557-D2B6-A4D6-513A-D1D3363E3BB2}"/>
              </a:ext>
            </a:extLst>
          </p:cNvPr>
          <p:cNvCxnSpPr/>
          <p:nvPr/>
        </p:nvCxnSpPr>
        <p:spPr>
          <a:xfrm>
            <a:off x="6639095" y="4471581"/>
            <a:ext cx="2789490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Left Brace 21">
            <a:extLst>
              <a:ext uri="{FF2B5EF4-FFF2-40B4-BE49-F238E27FC236}">
                <a16:creationId xmlns:a16="http://schemas.microsoft.com/office/drawing/2014/main" id="{C41DEC32-0270-FBDD-9558-57A499209EE1}"/>
              </a:ext>
            </a:extLst>
          </p:cNvPr>
          <p:cNvSpPr/>
          <p:nvPr/>
        </p:nvSpPr>
        <p:spPr>
          <a:xfrm>
            <a:off x="5943600" y="1949118"/>
            <a:ext cx="493295" cy="2391200"/>
          </a:xfrm>
          <a:prstGeom prst="leftBrace">
            <a:avLst/>
          </a:prstGeom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7030A0"/>
              </a:solidFill>
              <a:effectLst/>
              <a:uFillTx/>
            </a:endParaRPr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2CD6A384-EDB0-8E51-B9C9-72DEC1F3C452}"/>
              </a:ext>
            </a:extLst>
          </p:cNvPr>
          <p:cNvSpPr/>
          <p:nvPr/>
        </p:nvSpPr>
        <p:spPr>
          <a:xfrm>
            <a:off x="5938470" y="4514408"/>
            <a:ext cx="493295" cy="784702"/>
          </a:xfrm>
          <a:prstGeom prst="leftBrac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239EFF-AD0B-4F6A-A9CE-6D5BE2AC23C0}"/>
              </a:ext>
            </a:extLst>
          </p:cNvPr>
          <p:cNvSpPr txBox="1"/>
          <p:nvPr/>
        </p:nvSpPr>
        <p:spPr>
          <a:xfrm rot="16200000">
            <a:off x="5373157" y="2955578"/>
            <a:ext cx="5299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76EA79-B4D7-128C-134F-B6660F3A8FBB}"/>
              </a:ext>
            </a:extLst>
          </p:cNvPr>
          <p:cNvSpPr txBox="1"/>
          <p:nvPr/>
        </p:nvSpPr>
        <p:spPr>
          <a:xfrm rot="16200000">
            <a:off x="5237222" y="4730676"/>
            <a:ext cx="80182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derived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908C9E5-4657-D889-A5C2-5BF3D207EAF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37779" y="2357627"/>
            <a:ext cx="1013978" cy="991345"/>
          </a:xfrm>
          <a:prstGeom prst="bentConnector3">
            <a:avLst>
              <a:gd name="adj1" fmla="val -42552"/>
            </a:avLst>
          </a:prstGeom>
          <a:noFill/>
          <a:ln w="12700" cap="flat">
            <a:solidFill>
              <a:srgbClr val="7030A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217636C-2A62-8FBD-C3C3-0826B64E0B21}"/>
              </a:ext>
            </a:extLst>
          </p:cNvPr>
          <p:cNvCxnSpPr/>
          <p:nvPr/>
        </p:nvCxnSpPr>
        <p:spPr>
          <a:xfrm>
            <a:off x="4451757" y="2731172"/>
            <a:ext cx="625569" cy="0"/>
          </a:xfrm>
          <a:prstGeom prst="line">
            <a:avLst/>
          </a:prstGeom>
          <a:noFill/>
          <a:ln w="12700" cap="flat">
            <a:solidFill>
              <a:srgbClr val="7030A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C7BF4B3-7D10-7B14-F6A8-E2C5A09E5D2B}"/>
              </a:ext>
            </a:extLst>
          </p:cNvPr>
          <p:cNvCxnSpPr/>
          <p:nvPr/>
        </p:nvCxnSpPr>
        <p:spPr>
          <a:xfrm>
            <a:off x="5077326" y="2731172"/>
            <a:ext cx="0" cy="1033173"/>
          </a:xfrm>
          <a:prstGeom prst="line">
            <a:avLst/>
          </a:prstGeom>
          <a:noFill/>
          <a:ln w="12700" cap="flat">
            <a:solidFill>
              <a:srgbClr val="7030A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1F6A004-8632-0B2E-0F59-35266227E65C}"/>
              </a:ext>
            </a:extLst>
          </p:cNvPr>
          <p:cNvCxnSpPr>
            <a:cxnSpLocks/>
          </p:cNvCxnSpPr>
          <p:nvPr/>
        </p:nvCxnSpPr>
        <p:spPr>
          <a:xfrm flipH="1">
            <a:off x="3539681" y="3764345"/>
            <a:ext cx="1537645" cy="0"/>
          </a:xfrm>
          <a:prstGeom prst="straightConnector1">
            <a:avLst/>
          </a:prstGeom>
          <a:noFill/>
          <a:ln w="12700" cap="flat">
            <a:solidFill>
              <a:srgbClr val="7030A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F2DADAB-7C86-D6ED-C801-0E759ED282ED}"/>
              </a:ext>
            </a:extLst>
          </p:cNvPr>
          <p:cNvCxnSpPr>
            <a:cxnSpLocks/>
          </p:cNvCxnSpPr>
          <p:nvPr/>
        </p:nvCxnSpPr>
        <p:spPr>
          <a:xfrm>
            <a:off x="9452883" y="2739555"/>
            <a:ext cx="799505" cy="0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41BD05A-2106-DEC5-D856-7A8450667AAD}"/>
              </a:ext>
            </a:extLst>
          </p:cNvPr>
          <p:cNvCxnSpPr>
            <a:cxnSpLocks/>
          </p:cNvCxnSpPr>
          <p:nvPr/>
        </p:nvCxnSpPr>
        <p:spPr>
          <a:xfrm>
            <a:off x="10252388" y="2739555"/>
            <a:ext cx="0" cy="2374890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C4FFA2B-1E5C-FD42-561D-5E9485D2F43C}"/>
              </a:ext>
            </a:extLst>
          </p:cNvPr>
          <p:cNvCxnSpPr>
            <a:cxnSpLocks/>
          </p:cNvCxnSpPr>
          <p:nvPr/>
        </p:nvCxnSpPr>
        <p:spPr>
          <a:xfrm flipH="1">
            <a:off x="8718754" y="5114445"/>
            <a:ext cx="1537645" cy="0"/>
          </a:xfrm>
          <a:prstGeom prst="straightConnector1">
            <a:avLst/>
          </a:prstGeom>
          <a:noFill/>
          <a:ln w="1270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F1ED306-AF42-B6DB-F402-2593AE39287D}"/>
              </a:ext>
            </a:extLst>
          </p:cNvPr>
          <p:cNvCxnSpPr>
            <a:cxnSpLocks/>
          </p:cNvCxnSpPr>
          <p:nvPr/>
        </p:nvCxnSpPr>
        <p:spPr>
          <a:xfrm>
            <a:off x="9428585" y="2359713"/>
            <a:ext cx="474825" cy="0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602DD927-6D9C-1034-5906-3B6C84FEC83E}"/>
              </a:ext>
            </a:extLst>
          </p:cNvPr>
          <p:cNvCxnSpPr>
            <a:cxnSpLocks/>
          </p:cNvCxnSpPr>
          <p:nvPr/>
        </p:nvCxnSpPr>
        <p:spPr>
          <a:xfrm>
            <a:off x="9903410" y="2357627"/>
            <a:ext cx="0" cy="2341446"/>
          </a:xfrm>
          <a:prstGeom prst="line">
            <a:avLst/>
          </a:prstGeom>
          <a:noFill/>
          <a:ln w="127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1B43F04-51C9-E6C3-0A41-5716E931598D}"/>
              </a:ext>
            </a:extLst>
          </p:cNvPr>
          <p:cNvCxnSpPr>
            <a:cxnSpLocks/>
          </p:cNvCxnSpPr>
          <p:nvPr/>
        </p:nvCxnSpPr>
        <p:spPr>
          <a:xfrm flipH="1">
            <a:off x="8659762" y="4699073"/>
            <a:ext cx="1243648" cy="0"/>
          </a:xfrm>
          <a:prstGeom prst="straightConnector1">
            <a:avLst/>
          </a:prstGeom>
          <a:noFill/>
          <a:ln w="12700" cap="flat">
            <a:solidFill>
              <a:srgbClr val="0070C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DE291941-95B4-A682-78BF-DA9E86EB97BF}"/>
              </a:ext>
            </a:extLst>
          </p:cNvPr>
          <p:cNvSpPr txBox="1"/>
          <p:nvPr/>
        </p:nvSpPr>
        <p:spPr>
          <a:xfrm>
            <a:off x="1120775" y="5581516"/>
            <a:ext cx="9492887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Таким образом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даже если тип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derived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будет обрезан до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base,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виртуальная таблица сохранит корректные указатели на методы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которые необходимо вызвать (эти методы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несмотря на обрезание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физически будут существовать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их спокойно выйдет вызвать по указателю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)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425903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Абстракции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E4423-EA0E-CDDA-6082-7266B1F0DA8B}"/>
              </a:ext>
            </a:extLst>
          </p:cNvPr>
          <p:cNvSpPr txBox="1"/>
          <p:nvPr/>
        </p:nvSpPr>
        <p:spPr>
          <a:xfrm>
            <a:off x="1120774" y="1411267"/>
            <a:ext cx="9726295" cy="4247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Исправим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наконец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предыдущий пример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рассмотрим 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example-4.cpp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Добавив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спецификаторы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virtual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override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мы изменили поведение функции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print_area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теперь она работает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полиморфно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то есть результат ее работы отличается в зависимости от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динамического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типа переданного ей объекта (статический тип получаемого объекта зафиксирован –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shape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)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ru-RU" b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Однако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нашем коде все еще остаются несколько недочетов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Разберемся с первым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Проблема заключается в том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то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как мы реализовали метод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shape::area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общем случае – костыль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Действительно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возвращать из метода какое-то значение-заглушку не есть хороший паттерн проектирования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Вместо этого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мы бы хотели иметь возможность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вообще не реализовывать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тело этого метода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ведь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shape 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–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это чистая абстракция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не имеющая площади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в отличии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от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вполне себе конкретных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прямоугольника и ромба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Для таких случаев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языке предусмотрен специальный вид виртуального метода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pure virtual method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(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чистый виртуальный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)…</a:t>
            </a:r>
            <a:endParaRPr lang="ru-RU" b="1" dirty="0"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1571024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Абстракции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E4423-EA0E-CDDA-6082-7266B1F0DA8B}"/>
              </a:ext>
            </a:extLst>
          </p:cNvPr>
          <p:cNvSpPr txBox="1"/>
          <p:nvPr/>
        </p:nvSpPr>
        <p:spPr>
          <a:xfrm>
            <a:off x="1120774" y="1290952"/>
            <a:ext cx="972629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Объявим метод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shape::area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как чистый виртуальный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</a:p>
          <a:p>
            <a:endParaRPr lang="en-US" dirty="0"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B42AE-4AE0-CC1A-7F91-F511BBB23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1847745"/>
            <a:ext cx="38608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3EE75-74C8-4C2C-5A03-246B9166838E}"/>
              </a:ext>
            </a:extLst>
          </p:cNvPr>
          <p:cNvSpPr txBox="1"/>
          <p:nvPr/>
        </p:nvSpPr>
        <p:spPr>
          <a:xfrm>
            <a:off x="1120773" y="2857427"/>
            <a:ext cx="9726295" cy="3693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1" i="1" dirty="0">
                <a:latin typeface="+mj-lt"/>
                <a:ea typeface="+mj-ea"/>
                <a:cs typeface="+mj-cs"/>
                <a:sym typeface="Calibri"/>
              </a:rPr>
              <a:t>Примечание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На первый взгляд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может показаться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что название и синтаксис этого вида виртуальной функции не очень удачные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…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Действительно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куда более подходящим названием было бы 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lang="ru-RU" b="1" i="1" dirty="0">
                <a:latin typeface="+mj-lt"/>
                <a:ea typeface="+mj-ea"/>
                <a:cs typeface="+mj-cs"/>
                <a:sym typeface="Calibri"/>
              </a:rPr>
              <a:t>абстрактный метод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”,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да и в синтаксис можно было бы ввести слово </a:t>
            </a:r>
            <a:r>
              <a:rPr lang="en-US" b="1" i="1" dirty="0">
                <a:latin typeface="+mj-lt"/>
                <a:ea typeface="+mj-ea"/>
                <a:cs typeface="+mj-cs"/>
                <a:sym typeface="Calibri"/>
              </a:rPr>
              <a:t>abstract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для объявления такого типа метода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…</a:t>
            </a:r>
            <a:endParaRPr lang="ru-RU" i="1" dirty="0">
              <a:latin typeface="+mj-lt"/>
              <a:ea typeface="+mj-ea"/>
              <a:cs typeface="+mj-cs"/>
              <a:sym typeface="Calibri"/>
            </a:endParaRPr>
          </a:p>
          <a:p>
            <a:endParaRPr lang="ru-RU" i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Определение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класс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содержащий (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или наследующий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без перегрузки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) как минимум один чистый виртуальный метод называется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абстрактным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примере сверху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класс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shape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–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абстрактный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</a:p>
          <a:p>
            <a:endParaRPr lang="ru-RU" i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Важное свойство абстрактных классов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заключается в том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нельзя создавать их экземпляры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ведь попросту неясно как у них можно было бы вызвать неопределенный чистый виртуальный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967382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Абстракции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E4423-EA0E-CDDA-6082-7266B1F0DA8B}"/>
              </a:ext>
            </a:extLst>
          </p:cNvPr>
          <p:cNvSpPr txBox="1"/>
          <p:nvPr/>
        </p:nvSpPr>
        <p:spPr>
          <a:xfrm>
            <a:off x="1120774" y="1290952"/>
            <a:ext cx="9726295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 первый взгляд может показаться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абстрактные классы – усложнение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которое приводит к тому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в вашем коде появляются классы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которые нельзя </a:t>
            </a:r>
            <a:r>
              <a:rPr lang="ru-RU" dirty="0" err="1">
                <a:latin typeface="+mj-lt"/>
                <a:ea typeface="+mj-ea"/>
                <a:cs typeface="+mj-cs"/>
                <a:sym typeface="Calibri"/>
              </a:rPr>
              <a:t>инстанцировать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Кажется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концепт абстракции ограничивает вас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не позволяет удобно работать с объектами в программе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действительности же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абстракции существуют в языке для того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чтобы у нас была возможность выделить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интерфейс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какой-то сущности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Интерфейс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– это описание (перечисление) публичных методов и их сигнатур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которые должен иметь какой-то класс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Например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любой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shape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должен уметь возвращать число типа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double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из своего метода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area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Помимо этого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мы можем добавить еще один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–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perimeter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который также будет возвращать число типа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double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b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Наличие возможности выделить интерфейс какой-то сущности является жизненно важной функцией объектно-ориентированного языка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позволяющей реализовать полиморфизм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ведь с его помощью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мы можем создавать функции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классы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другие сущности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которые работают с абстрактными объектами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используя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определенный интерфейс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Например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рассмотренном примере 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example-4.cpp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функция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print_area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так себя и ведет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0808824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Абстракции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5E4423-EA0E-CDDA-6082-7266B1F0DA8B}"/>
              </a:ext>
            </a:extLst>
          </p:cNvPr>
          <p:cNvSpPr txBox="1"/>
          <p:nvPr/>
        </p:nvSpPr>
        <p:spPr>
          <a:xfrm>
            <a:off x="1120774" y="1290952"/>
            <a:ext cx="972629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Попробуем создать вектор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который будет содержать несколько инстансов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реализующих абстракцию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shape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59554-47CD-06EE-43BB-36A25DF9A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21" y="2106059"/>
            <a:ext cx="7772400" cy="17715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C6D8AA-68C6-38DB-7F77-4AA344405705}"/>
              </a:ext>
            </a:extLst>
          </p:cNvPr>
          <p:cNvSpPr txBox="1"/>
          <p:nvPr/>
        </p:nvSpPr>
        <p:spPr>
          <a:xfrm>
            <a:off x="1120773" y="4046393"/>
            <a:ext cx="9726295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 сожалению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у нас ничего не выйдет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так как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shape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–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абстракция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 значит создать вектор из нее не выйдет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b="1" i="1" dirty="0">
                <a:latin typeface="+mj-lt"/>
                <a:ea typeface="+mj-ea"/>
                <a:cs typeface="+mj-cs"/>
                <a:sym typeface="Calibri"/>
              </a:rPr>
              <a:t>Примечание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вектор не понимает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что работает с наследниками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реализующими абстракцию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а думает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что создает вектор экземпляров самой абстракции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что запрещено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i="1" dirty="0">
              <a:latin typeface="+mj-lt"/>
              <a:ea typeface="+mj-ea"/>
              <a:cs typeface="+mj-cs"/>
              <a:sym typeface="Calibri"/>
            </a:endParaRPr>
          </a:p>
          <a:p>
            <a:endParaRPr lang="ru-RU" i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Попробуем решить эту проблему динамическим выделением памяти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 err="1">
                <a:latin typeface="+mj-lt"/>
                <a:ea typeface="+mj-ea"/>
                <a:cs typeface="+mj-cs"/>
                <a:sym typeface="Calibri"/>
              </a:rPr>
              <a:t>инстанцируем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 err="1">
                <a:latin typeface="+mj-lt"/>
                <a:ea typeface="+mj-ea"/>
                <a:cs typeface="+mj-cs"/>
                <a:sym typeface="Calibri"/>
              </a:rPr>
              <a:t>экземляры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на куче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 в сам вектор сохраним указатели на них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не забыв удалить выделенную память после использования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…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35089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Абстракции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70CD34-3501-4E35-51A9-F46AD2147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00" y="1289764"/>
            <a:ext cx="7086600" cy="3949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2EC1EF-996B-50CA-AC13-2011D4276785}"/>
              </a:ext>
            </a:extLst>
          </p:cNvPr>
          <p:cNvSpPr txBox="1"/>
          <p:nvPr/>
        </p:nvSpPr>
        <p:spPr>
          <a:xfrm>
            <a:off x="1120774" y="5440637"/>
            <a:ext cx="9726295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Казалось бы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все теперь хорошо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однако статический анализатор выводит какую-то ошибку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связанную с деструкторами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Добавим вывод сообщений в консоль из деструкторов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классов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rectangle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rhombus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протестируем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вызываются ли они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156737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Наследование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18BE9-AF49-E732-43C4-27617E0433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49" y="1771221"/>
            <a:ext cx="2882476" cy="3315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6D0F73-DB05-C8AD-EA42-4FABD972D952}"/>
              </a:ext>
            </a:extLst>
          </p:cNvPr>
          <p:cNvSpPr txBox="1"/>
          <p:nvPr/>
        </p:nvSpPr>
        <p:spPr>
          <a:xfrm>
            <a:off x="1130156" y="5276320"/>
            <a:ext cx="9996755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Кош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ка и собака унаследовали способность есть и спать у животного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но у них также есть и свои уникальные способности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–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лаять и мяукать соответственно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Пока что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нам уже очевидна как минимум одна мотивация использования наследования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мы пишем меньше кода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Вернее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мы вообще не пишем лишнего кода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научить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”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собаку и кошку лаять и мяукать соответственно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421DA7-46A4-924C-140E-DE7869094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72" y="1771222"/>
            <a:ext cx="3147680" cy="33155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0324D3-16B1-FF13-BD79-8997BB395E43}"/>
              </a:ext>
            </a:extLst>
          </p:cNvPr>
          <p:cNvSpPr txBox="1"/>
          <p:nvPr/>
        </p:nvSpPr>
        <p:spPr>
          <a:xfrm>
            <a:off x="1130156" y="1212349"/>
            <a:ext cx="97262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Объявим следующую иерархию классов и протестируем наследование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563304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Абстракции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EC1EF-996B-50CA-AC13-2011D4276785}"/>
              </a:ext>
            </a:extLst>
          </p:cNvPr>
          <p:cNvSpPr txBox="1"/>
          <p:nvPr/>
        </p:nvSpPr>
        <p:spPr>
          <a:xfrm>
            <a:off x="7509226" y="2809256"/>
            <a:ext cx="4049201" cy="2862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Видно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вызова деструкторов не произошло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 значит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нашей программе есть утечка памяти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...</a:t>
            </a: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чем же причина?</a:t>
            </a:r>
          </a:p>
          <a:p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Дело в том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деструктор – это тоже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 значит и он должен быть виртуальным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иначе по аналогии с обычным методом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будет вызван только деструктор базового класса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65EF3-39D5-DF0C-3271-FC86F0D7F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4" y="1613925"/>
            <a:ext cx="5755598" cy="40576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D2EAE7-EC88-F66D-74D2-527D2414DB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226" y="1613925"/>
            <a:ext cx="2721393" cy="92333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C614B67-591F-A1B8-61D9-72F7774DBEDC}"/>
              </a:ext>
            </a:extLst>
          </p:cNvPr>
          <p:cNvCxnSpPr>
            <a:cxnSpLocks/>
          </p:cNvCxnSpPr>
          <p:nvPr/>
        </p:nvCxnSpPr>
        <p:spPr>
          <a:xfrm>
            <a:off x="6959029" y="2099579"/>
            <a:ext cx="452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14614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Абстракции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90DCF-6ED7-AD93-BB40-E94592B84706}"/>
              </a:ext>
            </a:extLst>
          </p:cNvPr>
          <p:cNvSpPr txBox="1"/>
          <p:nvPr/>
        </p:nvSpPr>
        <p:spPr>
          <a:xfrm>
            <a:off x="1120776" y="1397285"/>
            <a:ext cx="97262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Объявим деструктор базового класса как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pure virtual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F32F6A-EAAF-F2B7-5727-3BB031EE9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222" y="1889907"/>
            <a:ext cx="3835400" cy="1231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920EA2-196F-2F64-FE60-5C4B23E954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794" y="3721783"/>
            <a:ext cx="6492411" cy="15730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979ABA-062E-CA77-C6F1-B7382A045459}"/>
              </a:ext>
            </a:extLst>
          </p:cNvPr>
          <p:cNvSpPr txBox="1"/>
          <p:nvPr/>
        </p:nvSpPr>
        <p:spPr>
          <a:xfrm>
            <a:off x="1120775" y="3244334"/>
            <a:ext cx="97262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Попробуем запустить код и получим ошибку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86B70-7CB0-4DA6-608D-B7BC8BC55DDD}"/>
              </a:ext>
            </a:extLst>
          </p:cNvPr>
          <p:cNvSpPr txBox="1"/>
          <p:nvPr/>
        </p:nvSpPr>
        <p:spPr>
          <a:xfrm>
            <a:off x="1120775" y="5402906"/>
            <a:ext cx="9726294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Дело в том,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деструктор – это единственный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который не должен быть объявлен как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чистый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виртуальный в абстрактном классе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Деструктор базового класса обязательно должен быть реализован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иначе деструкторам наследников будет некого вызывать (вспомним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наследник должен вызвать деструктор базового класса при собственной деструктуризации)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22447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Абстракции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C90DCF-6ED7-AD93-BB40-E94592B84706}"/>
              </a:ext>
            </a:extLst>
          </p:cNvPr>
          <p:cNvSpPr txBox="1"/>
          <p:nvPr/>
        </p:nvSpPr>
        <p:spPr>
          <a:xfrm>
            <a:off x="1120776" y="1529529"/>
            <a:ext cx="97262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Объявим деструктор как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default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исправим наш код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наконец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548FFE-A6A4-F04C-FA73-2A4279AA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342044"/>
            <a:ext cx="3949700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566F88-569A-5E96-31B1-3653BAABF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27" y="2075344"/>
            <a:ext cx="3644900" cy="1752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A18B4F-D8BF-74AD-19A1-4FC772D018DE}"/>
              </a:ext>
            </a:extLst>
          </p:cNvPr>
          <p:cNvCxnSpPr>
            <a:cxnSpLocks/>
          </p:cNvCxnSpPr>
          <p:nvPr/>
        </p:nvCxnSpPr>
        <p:spPr>
          <a:xfrm>
            <a:off x="5188449" y="2951644"/>
            <a:ext cx="17979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015440-33FE-FF28-DD4F-A71D9C9449E9}"/>
              </a:ext>
            </a:extLst>
          </p:cNvPr>
          <p:cNvSpPr txBox="1"/>
          <p:nvPr/>
        </p:nvSpPr>
        <p:spPr>
          <a:xfrm>
            <a:off x="1120775" y="4170844"/>
            <a:ext cx="972629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Полный код находится в файле 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example-5.cpp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F71CA3-D777-F5AD-46FC-F52BD09DAF69}"/>
              </a:ext>
            </a:extLst>
          </p:cNvPr>
          <p:cNvSpPr txBox="1"/>
          <p:nvPr/>
        </p:nvSpPr>
        <p:spPr>
          <a:xfrm>
            <a:off x="1120775" y="5165466"/>
            <a:ext cx="9726294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1" i="1" dirty="0">
                <a:latin typeface="+mj-lt"/>
                <a:ea typeface="+mj-ea"/>
                <a:cs typeface="+mj-cs"/>
                <a:sym typeface="Calibri"/>
              </a:rPr>
              <a:t>Примечание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конечно же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работать с экземплярами абстрактных классов через указатели – неудобно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…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Для упрощения нашей жизни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в язык были введены так называемые </a:t>
            </a:r>
            <a:r>
              <a:rPr lang="ru-RU" b="1" i="1" dirty="0">
                <a:latin typeface="+mj-lt"/>
                <a:ea typeface="+mj-ea"/>
                <a:cs typeface="+mj-cs"/>
                <a:sym typeface="Calibri"/>
              </a:rPr>
              <a:t>умные указатели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которые мы рассмотрим через несколько лекций</a:t>
            </a:r>
            <a:r>
              <a:rPr lang="en-US" i="1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en-US" b="1" i="1" dirty="0"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219850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Динамическое преобразование типов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600EE-7795-4E38-C4A3-776F2AB79743}"/>
              </a:ext>
            </a:extLst>
          </p:cNvPr>
          <p:cNvSpPr txBox="1"/>
          <p:nvPr/>
        </p:nvSpPr>
        <p:spPr>
          <a:xfrm>
            <a:off x="1120774" y="1423300"/>
            <a:ext cx="9726295" cy="4524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Напомню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помимо статического типа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у виртуальных типов есть еще и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динамический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который привязывается к самому экземпляру объекта в момент </a:t>
            </a:r>
            <a:r>
              <a:rPr lang="ru-RU" dirty="0" err="1">
                <a:latin typeface="+mj-lt"/>
                <a:ea typeface="+mj-ea"/>
                <a:cs typeface="+mj-cs"/>
                <a:sym typeface="Calibri"/>
              </a:rPr>
              <a:t>инстанцирования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не изменяется даже при обрезании этого объекта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Это и позволяет таблице виртуальных методов вызвать нужный метод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исходя из динамического типа объекта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b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Может потребоваться преобразовать виртуальный объект к его изначальному типу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(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например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после передачи по ссылке на родительский класс в какую-то функцию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).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Для этого (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и только для этого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) следует использовать оператор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dynamic_cast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b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Оператор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dynamic_cast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работает исключительно с указателями и ссылками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Преобразовать объект </a:t>
            </a:r>
            <a:r>
              <a:rPr lang="ru-RU" dirty="0" err="1">
                <a:latin typeface="+mj-lt"/>
                <a:ea typeface="+mj-ea"/>
                <a:cs typeface="+mj-cs"/>
                <a:sym typeface="Calibri"/>
              </a:rPr>
              <a:t>по-значению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им не выйдет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b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Оператор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dynamic_cast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выполняет преобразование в 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runtime,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то есть это чисто динамический оператор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Из-за этого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у нас нету способа понять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сработает ли преобразование или нет на этапе компиляции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поэтому оператор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dynamic_cast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–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пробует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преобразовать объект к требуемому типу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 не гарантированно делает это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846971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Динамическое преобразование типов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600EE-7795-4E38-C4A3-776F2AB79743}"/>
              </a:ext>
            </a:extLst>
          </p:cNvPr>
          <p:cNvSpPr txBox="1"/>
          <p:nvPr/>
        </p:nvSpPr>
        <p:spPr>
          <a:xfrm>
            <a:off x="1120774" y="1230794"/>
            <a:ext cx="9726295" cy="5355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Добавим методы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rectangle::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get_diagonal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rhombus::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get_diagonals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предыдущий пример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Пусть теперь мы хотим написать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универсальный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код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который получает абстрактную фигуру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shape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выводит в консоль длину ее большей диагонали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Проблема в том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методы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rectangle::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get_diagonal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rhombus::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get_diagonals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имеют различную сигнатуру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унифицировать их посредством выделения общей интерфейсной функции не выйдет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Значит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нам нужен какой-то способ отличить прямоугольник от ромба прямо внутри функции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print_greatest_diagonal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Воспользуемся оператором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dynamic_cast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Если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dynamic_cast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работает с указателем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то он возвращает указатель на требуемый тип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 случае успешного преобразования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иначе –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nullptr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Посмотрим на пример 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example-6.cpp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Если же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dynamic_cast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работает со ссылкой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то в случае неуспешного преобразования выбрасывается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исключение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b="1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Посмотрим на пример 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example-7.cpp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попробуем его запустить и убедимся в том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программа падает с ошибкой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bad_cast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из-за неуспешной попытки преобразования ромба к прямоугольнику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Про исключения мы будем говорить на следующей лекции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ну а пока что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будем использовать указатели для динамического преобразования типов</a:t>
            </a:r>
            <a:endParaRPr lang="en-US" dirty="0"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690614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Идиома </a:t>
            </a:r>
            <a:r>
              <a:rPr lang="en-US" dirty="0"/>
              <a:t>CRTP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8D03D-6A00-8DF7-7D28-ACD2A7B2A365}"/>
              </a:ext>
            </a:extLst>
          </p:cNvPr>
          <p:cNvSpPr txBox="1"/>
          <p:nvPr/>
        </p:nvSpPr>
        <p:spPr>
          <a:xfrm>
            <a:off x="1120776" y="1529529"/>
            <a:ext cx="972629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Напоследок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разберем идиому 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CRTP: </a:t>
            </a:r>
            <a:r>
              <a:rPr lang="en-GB" b="1" i="0" dirty="0">
                <a:solidFill>
                  <a:srgbClr val="000000"/>
                </a:solidFill>
                <a:effectLst/>
                <a:latin typeface="+mj-lt"/>
              </a:rPr>
              <a:t>Curiously Recurring </a:t>
            </a:r>
            <a:r>
              <a:rPr lang="en-GB" b="1" dirty="0">
                <a:solidFill>
                  <a:srgbClr val="000000"/>
                </a:solidFill>
                <a:latin typeface="+mj-lt"/>
              </a:rPr>
              <a:t>T</a:t>
            </a:r>
            <a:r>
              <a:rPr lang="en-GB" b="1" i="0" dirty="0">
                <a:solidFill>
                  <a:srgbClr val="000000"/>
                </a:solidFill>
                <a:effectLst/>
                <a:latin typeface="+mj-lt"/>
              </a:rPr>
              <a:t>emplate </a:t>
            </a:r>
            <a:r>
              <a:rPr lang="en-GB" b="1" dirty="0">
                <a:solidFill>
                  <a:srgbClr val="000000"/>
                </a:solidFill>
                <a:latin typeface="+mj-lt"/>
              </a:rPr>
              <a:t>P</a:t>
            </a:r>
            <a:r>
              <a:rPr lang="en-GB" b="1" i="0" dirty="0">
                <a:solidFill>
                  <a:srgbClr val="000000"/>
                </a:solidFill>
                <a:effectLst/>
                <a:latin typeface="+mj-lt"/>
              </a:rPr>
              <a:t>attern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.</a:t>
            </a:r>
            <a:r>
              <a:rPr lang="en-GB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dirty="0">
                <a:solidFill>
                  <a:srgbClr val="000000"/>
                </a:solidFill>
                <a:latin typeface="+mj-lt"/>
              </a:rPr>
              <a:t>Обойдемся без определений и сразу же взглянем на пример кода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</a:rPr>
              <a:t>демонстрирующий </a:t>
            </a:r>
            <a:r>
              <a:rPr lang="en-US" b="1" dirty="0">
                <a:solidFill>
                  <a:srgbClr val="000000"/>
                </a:solidFill>
                <a:latin typeface="+mj-lt"/>
              </a:rPr>
              <a:t>CRTP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 </a:t>
            </a:r>
            <a:r>
              <a:rPr lang="ru-RU" dirty="0">
                <a:solidFill>
                  <a:srgbClr val="000000"/>
                </a:solidFill>
                <a:latin typeface="+mj-lt"/>
              </a:rPr>
              <a:t>в общем виде</a:t>
            </a:r>
            <a:r>
              <a:rPr lang="en-US" dirty="0">
                <a:solidFill>
                  <a:srgbClr val="000000"/>
                </a:solidFill>
                <a:latin typeface="+mj-lt"/>
              </a:rPr>
              <a:t>:</a:t>
            </a:r>
            <a:endParaRPr lang="en-GB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1EFB08-D925-1357-0024-D590F47AF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72" y="2370741"/>
            <a:ext cx="3340100" cy="231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7B4E61-A51F-D349-5881-5EA0DD645AC2}"/>
              </a:ext>
            </a:extLst>
          </p:cNvPr>
          <p:cNvSpPr txBox="1"/>
          <p:nvPr/>
        </p:nvSpPr>
        <p:spPr>
          <a:xfrm>
            <a:off x="1120775" y="4877022"/>
            <a:ext cx="9726294" cy="1477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Кажется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что в этом случае должна возникнуть ошибка компиляции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ведь мы используем класс при его же определении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то есть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присутствует какая-то рекурсия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…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ru-RU" i="0" dirty="0"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На самом деле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никакой рекурсии здесь нет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ведь подстановка параметров шаблонных классов происходит в 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compile-time.</a:t>
            </a:r>
            <a:endParaRPr lang="en-GB" i="0" dirty="0"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763636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Идиома </a:t>
            </a:r>
            <a:r>
              <a:rPr lang="en-US" dirty="0"/>
              <a:t>CRTP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8D03D-6A00-8DF7-7D28-ACD2A7B2A365}"/>
              </a:ext>
            </a:extLst>
          </p:cNvPr>
          <p:cNvSpPr txBox="1"/>
          <p:nvPr/>
        </p:nvSpPr>
        <p:spPr>
          <a:xfrm>
            <a:off x="1120776" y="1720840"/>
            <a:ext cx="9726294" cy="3416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  <a:sym typeface="Calibri"/>
              </a:rPr>
              <a:t>CRTP </a:t>
            </a:r>
            <a:r>
              <a:rPr lang="ru-RU" i="0" dirty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  <a:sym typeface="Calibri"/>
              </a:rPr>
              <a:t>обычно используется в такой конфигурации</a:t>
            </a:r>
            <a:r>
              <a:rPr lang="en-US" i="0" dirty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  <a:sym typeface="Calibri"/>
              </a:rPr>
              <a:t>: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 существует шаблонный класс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определяющий некий интерфейс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открытый к расширению и зависящий от типа наследника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endParaRPr lang="en-US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endParaRPr lang="ru-RU" dirty="0">
              <a:solidFill>
                <a:srgbClr val="000000"/>
              </a:solidFill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Например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мы можем написать шаблонный абстрактный класс </a:t>
            </a:r>
            <a:r>
              <a:rPr lang="en-US" b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comparable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от которого унаследуем классы </a:t>
            </a:r>
            <a:r>
              <a:rPr lang="en-US" b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vector_2d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b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number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в которых в свою очередь определим метод </a:t>
            </a:r>
            <a:r>
              <a:rPr lang="en-US" b="1" dirty="0" err="1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compare_to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благодаря чему получим возможность сравнивать их экземпляры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Наконец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напишем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функцию </a:t>
            </a:r>
            <a:r>
              <a:rPr lang="en-US" b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compare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которая принимает два объекта произвольного типа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реализующих интерфейс </a:t>
            </a:r>
            <a:r>
              <a:rPr lang="en-US" b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comparable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 и сравнивает их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возвращая результат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 Используем эту функцию для сравнения как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экземпляров </a:t>
            </a:r>
            <a:r>
              <a:rPr lang="en-US" b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vector_2d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так и экземпляров </a:t>
            </a:r>
            <a:r>
              <a:rPr lang="en-US" b="1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number</a:t>
            </a:r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endParaRPr lang="en-US" b="1" i="0" dirty="0">
              <a:solidFill>
                <a:srgbClr val="000000"/>
              </a:solidFill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i="0" dirty="0">
                <a:solidFill>
                  <a:srgbClr val="000000"/>
                </a:solidFill>
                <a:effectLst/>
                <a:latin typeface="+mj-lt"/>
                <a:ea typeface="+mj-ea"/>
                <a:cs typeface="+mj-cs"/>
                <a:sym typeface="Calibri"/>
              </a:rPr>
              <a:t>Посмотрим код в </a:t>
            </a:r>
            <a:r>
              <a:rPr lang="ru-RU" dirty="0">
                <a:solidFill>
                  <a:srgbClr val="000000"/>
                </a:solidFill>
                <a:latin typeface="+mj-lt"/>
                <a:ea typeface="+mj-ea"/>
                <a:cs typeface="+mj-cs"/>
                <a:sym typeface="Calibri"/>
              </a:rPr>
              <a:t>файле 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example-</a:t>
            </a:r>
            <a:r>
              <a:rPr lang="ru-RU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8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.cpp</a:t>
            </a:r>
            <a:endParaRPr lang="en-US" i="0" dirty="0">
              <a:solidFill>
                <a:srgbClr val="7030A0"/>
              </a:solidFill>
              <a:effectLst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4870745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Идиома </a:t>
            </a:r>
            <a:r>
              <a:rPr lang="en-US" dirty="0"/>
              <a:t>CRTP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48D03D-6A00-8DF7-7D28-ACD2A7B2A365}"/>
              </a:ext>
            </a:extLst>
          </p:cNvPr>
          <p:cNvSpPr txBox="1"/>
          <p:nvPr/>
        </p:nvSpPr>
        <p:spPr>
          <a:xfrm>
            <a:off x="1120775" y="1225608"/>
            <a:ext cx="9726294" cy="2585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Также 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CRTP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можно комбинировать и со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static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-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полями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Например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можно сделать удобный класс-помощник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унаследовав который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можно будет считать количество копий наследника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Посмотрим пример 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example-</a:t>
            </a:r>
            <a:r>
              <a:rPr lang="ru-RU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9</a:t>
            </a:r>
            <a:r>
              <a:rPr lang="en-US" dirty="0">
                <a:solidFill>
                  <a:srgbClr val="7030A0"/>
                </a:solidFill>
                <a:latin typeface="+mj-lt"/>
                <a:ea typeface="+mj-ea"/>
                <a:cs typeface="+mj-cs"/>
                <a:sym typeface="Calibri"/>
              </a:rPr>
              <a:t>.cpp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latin typeface="+mj-lt"/>
              <a:ea typeface="+mj-ea"/>
              <a:cs typeface="+mj-cs"/>
              <a:sym typeface="Calibri"/>
            </a:endParaRPr>
          </a:p>
          <a:p>
            <a:endParaRPr lang="en-US" i="0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i="0" dirty="0">
                <a:effectLst/>
                <a:latin typeface="+mj-lt"/>
                <a:ea typeface="+mj-ea"/>
                <a:cs typeface="+mj-cs"/>
                <a:sym typeface="Calibri"/>
              </a:rPr>
              <a:t>На первый взгляд может показаться</a:t>
            </a:r>
            <a:r>
              <a:rPr lang="en-US" i="0" dirty="0">
                <a:effectLst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0" dirty="0">
                <a:effectLst/>
                <a:latin typeface="+mj-lt"/>
                <a:ea typeface="+mj-ea"/>
                <a:cs typeface="+mj-cs"/>
                <a:sym typeface="Calibri"/>
              </a:rPr>
              <a:t>что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раз </a:t>
            </a:r>
            <a:r>
              <a:rPr lang="en-US" b="1" dirty="0" err="1">
                <a:latin typeface="+mj-lt"/>
                <a:ea typeface="+mj-ea"/>
                <a:cs typeface="+mj-cs"/>
                <a:sym typeface="Calibri"/>
              </a:rPr>
              <a:t>vt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(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шаблонный параметр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)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не используется в коде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то и идиома 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CRTP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здесь нам не нужна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счетчик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counter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можно сделать нешаблонным классом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Однако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если попробовать так сделать (</a:t>
            </a:r>
            <a:r>
              <a:rPr lang="ru-RU" i="1" dirty="0">
                <a:latin typeface="+mj-lt"/>
                <a:ea typeface="+mj-ea"/>
                <a:cs typeface="+mj-cs"/>
                <a:sym typeface="Calibri"/>
              </a:rPr>
              <a:t>попробуйте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)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то счетчик станет общим для всех типов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чего нам </a:t>
            </a:r>
            <a:r>
              <a:rPr lang="ru-RU" b="1" dirty="0">
                <a:latin typeface="+mj-lt"/>
                <a:ea typeface="+mj-ea"/>
                <a:cs typeface="+mj-cs"/>
                <a:sym typeface="Calibri"/>
              </a:rPr>
              <a:t>не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хотелось бы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:</a:t>
            </a:r>
            <a:endParaRPr lang="ru-RU" b="1" i="0" dirty="0">
              <a:effectLst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3A80A-DB22-A43A-BDD4-55146D2624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329" y="3909122"/>
            <a:ext cx="2565333" cy="12600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B857BE-22B3-C96F-ACF3-8FC32C8295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40" y="3909122"/>
            <a:ext cx="2565333" cy="129157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82E8D2-3612-DB7A-E7C6-CF19EFF69C3C}"/>
              </a:ext>
            </a:extLst>
          </p:cNvPr>
          <p:cNvCxnSpPr>
            <a:cxnSpLocks/>
          </p:cNvCxnSpPr>
          <p:nvPr/>
        </p:nvCxnSpPr>
        <p:spPr>
          <a:xfrm>
            <a:off x="5580061" y="4539813"/>
            <a:ext cx="10318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F09A95-4849-CC53-3346-4F896193C9B4}"/>
              </a:ext>
            </a:extLst>
          </p:cNvPr>
          <p:cNvSpPr txBox="1"/>
          <p:nvPr/>
        </p:nvSpPr>
        <p:spPr>
          <a:xfrm>
            <a:off x="1232852" y="5267318"/>
            <a:ext cx="9726294" cy="1200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i="0" dirty="0">
                <a:effectLst/>
                <a:latin typeface="+mj-lt"/>
                <a:ea typeface="+mj-ea"/>
                <a:cs typeface="+mj-cs"/>
                <a:sym typeface="Calibri"/>
              </a:rPr>
              <a:t>То есть в этом случае</a:t>
            </a:r>
            <a:r>
              <a:rPr lang="en-US" i="0" dirty="0">
                <a:effectLst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0" dirty="0">
                <a:effectLst/>
                <a:latin typeface="+mj-lt"/>
                <a:ea typeface="+mj-ea"/>
                <a:cs typeface="+mj-cs"/>
                <a:sym typeface="Calibri"/>
              </a:rPr>
              <a:t>шаблонный параметр позволяет создать отдельный класс-счетчик для каждого типа</a:t>
            </a:r>
            <a:r>
              <a:rPr lang="en-US" i="0" dirty="0">
                <a:effectLst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0" dirty="0">
                <a:effectLst/>
                <a:latin typeface="+mj-lt"/>
                <a:ea typeface="+mj-ea"/>
                <a:cs typeface="+mj-cs"/>
                <a:sym typeface="Calibri"/>
              </a:rPr>
              <a:t>унаследовавшего его</a:t>
            </a:r>
            <a:r>
              <a:rPr lang="en-US" i="0" dirty="0">
                <a:effectLst/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Это работает так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потому что во время компиляции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шаблонные параметры подставляются в код шаблонного класса и создают отдельные классы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То есть коды классов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counter&lt;vector_2d&gt;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b="1" dirty="0">
                <a:latin typeface="+mj-lt"/>
                <a:ea typeface="+mj-ea"/>
                <a:cs typeface="+mj-cs"/>
                <a:sym typeface="Calibri"/>
              </a:rPr>
              <a:t>counter&lt;vector_3d&gt;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 – разные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latin typeface="+mj-lt"/>
                <a:ea typeface="+mj-ea"/>
                <a:cs typeface="+mj-cs"/>
                <a:sym typeface="Calibri"/>
              </a:rPr>
              <a:t>а значит и счетчики в них</a:t>
            </a:r>
            <a:r>
              <a:rPr lang="en-US" dirty="0"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b="1" i="0" dirty="0">
              <a:effectLst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72969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93C7B5-F136-7E22-0DC5-D44D1D8B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000" dirty="0"/>
              <a:t>Лекция 4</a:t>
            </a:r>
            <a:endParaRPr lang="ru-RU" sz="2000" dirty="0">
              <a:latin typeface="Helvetica" pitchFamily="2" charset="0"/>
            </a:endParaRPr>
          </a:p>
          <a:p>
            <a:r>
              <a:rPr lang="ru-RU" sz="2800" dirty="0"/>
              <a:t>Наследование</a:t>
            </a:r>
            <a:endParaRPr lang="ru-RU" sz="2800" dirty="0">
              <a:latin typeface="Helvetica" pitchFamily="2" charset="0"/>
            </a:endParaRPr>
          </a:p>
          <a:p>
            <a:r>
              <a:rPr lang="ru-RU" dirty="0">
                <a:latin typeface="Helvetica" pitchFamily="2" charset="0"/>
              </a:rPr>
              <a:t>Программирование на языке </a:t>
            </a:r>
            <a:r>
              <a:rPr lang="en-US" dirty="0">
                <a:latin typeface="Helvetica" pitchFamily="2" charset="0"/>
              </a:rPr>
              <a:t>C++</a:t>
            </a:r>
            <a:endParaRPr lang="ru-RU" dirty="0">
              <a:latin typeface="Helvetica" pitchFamily="2" charset="0"/>
            </a:endParaRPr>
          </a:p>
          <a:p>
            <a:endParaRPr lang="ru-RU" sz="3200" dirty="0">
              <a:latin typeface="Helvetica" pitchFamily="2" charset="0"/>
            </a:endParaRPr>
          </a:p>
          <a:p>
            <a:r>
              <a:rPr lang="ru-RU" sz="2400" dirty="0"/>
              <a:t>Константин </a:t>
            </a:r>
            <a:r>
              <a:rPr lang="ru-RU" sz="2400" dirty="0" err="1"/>
              <a:t>Леладзе</a:t>
            </a:r>
            <a:endParaRPr lang="ru-RU" sz="2400" dirty="0">
              <a:latin typeface="Helvetica" pitchFamily="2" charset="0"/>
            </a:endParaRPr>
          </a:p>
          <a:p>
            <a:r>
              <a:rPr lang="ru-RU" sz="1600" dirty="0">
                <a:latin typeface="Helvetica" pitchFamily="2" charset="0"/>
              </a:rPr>
              <a:t>ФКН ВШЭ</a:t>
            </a:r>
          </a:p>
        </p:txBody>
      </p:sp>
    </p:spTree>
    <p:extLst>
      <p:ext uri="{BB962C8B-B14F-4D97-AF65-F5344CB8AC3E}">
        <p14:creationId xmlns:p14="http://schemas.microsoft.com/office/powerpoint/2010/main" val="216327879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Поиск функции по имени при наследовании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FCCDD-31C1-A03E-7201-63CB89DD8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319342"/>
            <a:ext cx="5086020" cy="4838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4BC45E-89F9-283D-E1B0-04862C16136B}"/>
              </a:ext>
            </a:extLst>
          </p:cNvPr>
          <p:cNvSpPr txBox="1"/>
          <p:nvPr/>
        </p:nvSpPr>
        <p:spPr>
          <a:xfrm>
            <a:off x="6424550" y="1294409"/>
            <a:ext cx="5086020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Если в наследнике определить метод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имеющий такое же название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и метод в базовом классе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то ошибки </a:t>
            </a: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возникнет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несмотря на кажущееся наличие некоей неоднозначности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при вызове метода на наследнике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Оказывается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в этом случае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поведение при вызове метода на наследнике схоже с поведением при перегрузке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 наследовании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метод наследника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скрывает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”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метод базового класса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09A1E-7E82-4EBF-AF2A-E4C601EF0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550" y="4979391"/>
            <a:ext cx="35687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200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Поиск функции по имени при наследовании</a:t>
            </a:r>
          </a:p>
          <a:p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4BC45E-89F9-283D-E1B0-04862C16136B}"/>
              </a:ext>
            </a:extLst>
          </p:cNvPr>
          <p:cNvSpPr txBox="1"/>
          <p:nvPr/>
        </p:nvSpPr>
        <p:spPr>
          <a:xfrm>
            <a:off x="1120775" y="1294409"/>
            <a:ext cx="103897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Если же требуется вызвать метод именно базового класса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то можно использовать оператор разрешения области видимости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4DF45D-FC2E-EA54-BB1A-87BB21EA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364" y="2222500"/>
            <a:ext cx="2006600" cy="1206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7E96C2-827F-2B73-A3CA-29165CE5B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66533"/>
            <a:ext cx="3517900" cy="914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C60400-3BDF-242A-AA98-0C557350104B}"/>
              </a:ext>
            </a:extLst>
          </p:cNvPr>
          <p:cNvCxnSpPr>
            <a:cxnSpLocks/>
          </p:cNvCxnSpPr>
          <p:nvPr/>
        </p:nvCxnSpPr>
        <p:spPr>
          <a:xfrm>
            <a:off x="5498275" y="2823733"/>
            <a:ext cx="485647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115F881-B541-4469-5C63-1D6A1DAFF087}"/>
              </a:ext>
            </a:extLst>
          </p:cNvPr>
          <p:cNvSpPr txBox="1"/>
          <p:nvPr/>
        </p:nvSpPr>
        <p:spPr>
          <a:xfrm>
            <a:off x="1120775" y="3711102"/>
            <a:ext cx="103897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Более того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это работает и в случае наличия нескольких предков в иерархии наследования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A72CF2-9D08-E680-7DF1-3F6A11CDCC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24" y="4145748"/>
            <a:ext cx="3317340" cy="214926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41FA4C-BB22-BBB3-4A9C-B1B486B395A2}"/>
              </a:ext>
            </a:extLst>
          </p:cNvPr>
          <p:cNvCxnSpPr>
            <a:cxnSpLocks/>
          </p:cNvCxnSpPr>
          <p:nvPr/>
        </p:nvCxnSpPr>
        <p:spPr>
          <a:xfrm>
            <a:off x="5498275" y="5215806"/>
            <a:ext cx="485647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EE37954-0936-4A8D-131F-2145DB7691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080" y="4491906"/>
            <a:ext cx="35814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051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Физическое устройство наследования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6559FF-F30D-526C-1F58-7265850BEE2F}"/>
              </a:ext>
            </a:extLst>
          </p:cNvPr>
          <p:cNvSpPr txBox="1"/>
          <p:nvPr/>
        </p:nvSpPr>
        <p:spPr>
          <a:xfrm>
            <a:off x="1120775" y="1171121"/>
            <a:ext cx="1038979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Очевидно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раз мы можем вызвать какой-либо метод родителя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 также обратиться к родительским полям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значит они где-то хранятся физически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памяти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ассоциированный с экземпляром наследника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Изучим физическое устройство следующей иерархии наследников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3E73E4-B146-216F-67C6-7DD36AEBB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144757"/>
            <a:ext cx="1738596" cy="22135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A3D33C-D48D-18B1-DFE7-4FEED7F6D6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831" y="2144757"/>
            <a:ext cx="2242446" cy="22135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6AEDF2-1861-8930-D9A3-F407DF261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737" y="2368893"/>
            <a:ext cx="1663700" cy="17653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4B2B73-A077-D14D-3257-8AC73320C27B}"/>
              </a:ext>
            </a:extLst>
          </p:cNvPr>
          <p:cNvCxnSpPr>
            <a:cxnSpLocks/>
          </p:cNvCxnSpPr>
          <p:nvPr/>
        </p:nvCxnSpPr>
        <p:spPr>
          <a:xfrm>
            <a:off x="3087585" y="3251543"/>
            <a:ext cx="1199408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EF684E9-86FC-5EAC-6A75-BADC63DBD617}"/>
              </a:ext>
            </a:extLst>
          </p:cNvPr>
          <p:cNvCxnSpPr>
            <a:cxnSpLocks/>
          </p:cNvCxnSpPr>
          <p:nvPr/>
        </p:nvCxnSpPr>
        <p:spPr>
          <a:xfrm>
            <a:off x="7028213" y="3251543"/>
            <a:ext cx="1199408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90C60309-CBAD-3B07-9972-953A2C85A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99" y="4148380"/>
            <a:ext cx="3429390" cy="17959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A948A0B-7891-EB2C-1B88-C5BAEADB5443}"/>
              </a:ext>
            </a:extLst>
          </p:cNvPr>
          <p:cNvSpPr txBox="1"/>
          <p:nvPr/>
        </p:nvSpPr>
        <p:spPr>
          <a:xfrm>
            <a:off x="1120775" y="4456219"/>
            <a:ext cx="649322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Из результатов нашего эксперимента следует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данные в экземплярах наследника хранятся последовательно и разделены на три блока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ассоциированных с соответствующими классами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Справа видна схема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демонстрирующая устройство памяти внутри любого экземпляра класса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son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CD2AA4-EC92-9D76-DE24-4E0CDB3193B9}"/>
              </a:ext>
            </a:extLst>
          </p:cNvPr>
          <p:cNvSpPr txBox="1"/>
          <p:nvPr/>
        </p:nvSpPr>
        <p:spPr>
          <a:xfrm>
            <a:off x="1120775" y="5939278"/>
            <a:ext cx="1032904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Примечание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приведенная справа модель хранения не </a:t>
            </a:r>
            <a:r>
              <a:rPr lang="ru-RU" i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стандиртизирована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то есть полагаться на то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поля будут храниться строго последовательно и без зазоров – нельзя</a:t>
            </a:r>
          </a:p>
        </p:txBody>
      </p:sp>
    </p:spTree>
    <p:extLst>
      <p:ext uri="{BB962C8B-B14F-4D97-AF65-F5344CB8AC3E}">
        <p14:creationId xmlns:p14="http://schemas.microsoft.com/office/powerpoint/2010/main" val="33480662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dirty="0"/>
              <a:t>Инициализация базового класса при наследовании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18F005-A25E-A960-FD88-E75F915E0F3A}"/>
              </a:ext>
            </a:extLst>
          </p:cNvPr>
          <p:cNvSpPr txBox="1"/>
          <p:nvPr/>
        </p:nvSpPr>
        <p:spPr>
          <a:xfrm>
            <a:off x="1120775" y="1090426"/>
            <a:ext cx="103897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Из предыдущего слайда следует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на физическом уровне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наследник будто бы хранит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внутри себя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”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своего предка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 значит этого предка нужно как-то инициализировать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CCA02-2DBC-0155-8E7A-ABC4DD8B1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4" y="2171255"/>
            <a:ext cx="4139595" cy="2769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161279-D22A-D829-4478-401E6964C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396" y="2517470"/>
            <a:ext cx="5464064" cy="1200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13403D-B83F-07F0-D6CD-6350BC204D54}"/>
              </a:ext>
            </a:extLst>
          </p:cNvPr>
          <p:cNvSpPr txBox="1"/>
          <p:nvPr/>
        </p:nvSpPr>
        <p:spPr>
          <a:xfrm>
            <a:off x="5747396" y="2078789"/>
            <a:ext cx="525559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При компиляции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происходит ошибка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5C9743-A17B-EFE9-C2DC-29C100C36599}"/>
              </a:ext>
            </a:extLst>
          </p:cNvPr>
          <p:cNvSpPr txBox="1"/>
          <p:nvPr/>
        </p:nvSpPr>
        <p:spPr>
          <a:xfrm>
            <a:off x="5747396" y="3787147"/>
            <a:ext cx="546406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Очевидно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проблема в том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поля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относящиеся к базовому классу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но тем не менее присутствующие у наследника нигде не инициализируются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3836E-C8DF-227B-175D-C8929CFBB8BC}"/>
              </a:ext>
            </a:extLst>
          </p:cNvPr>
          <p:cNvSpPr txBox="1"/>
          <p:nvPr/>
        </p:nvSpPr>
        <p:spPr>
          <a:xfrm>
            <a:off x="1120774" y="1736755"/>
            <a:ext cx="525559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Изучим приведенный код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497CB6-218A-933F-8ECF-93B419C41EC9}"/>
              </a:ext>
            </a:extLst>
          </p:cNvPr>
          <p:cNvSpPr txBox="1"/>
          <p:nvPr/>
        </p:nvSpPr>
        <p:spPr>
          <a:xfrm>
            <a:off x="5747396" y="5121246"/>
            <a:ext cx="6150077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Ошибка исправляется простым вызовом конструктора базового класса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Примечание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этом случае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конструктор </a:t>
            </a:r>
            <a:r>
              <a:rPr lang="ru-RU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является делегирующим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позволяет нам проинициализировать и поля наследника в том же списке инициализации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i="1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475FB4-9A49-7A46-FF36-8D9FF284A8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4" y="5234038"/>
            <a:ext cx="4139595" cy="136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5487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Порядок вызова конструкторов при наследовании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BC9EFF-76F3-C274-A009-6C869900A83B}"/>
              </a:ext>
            </a:extLst>
          </p:cNvPr>
          <p:cNvSpPr txBox="1"/>
          <p:nvPr/>
        </p:nvSpPr>
        <p:spPr>
          <a:xfrm>
            <a:off x="1120775" y="1267354"/>
            <a:ext cx="1038979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Из предыдущего слайда следует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инициализация при наследовании происходит в порядке от ребенка к родителю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Проверим это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проведя простой эксперимент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403A8E-2F8E-A482-B5C0-D0B4BAD43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567751"/>
            <a:ext cx="5596384" cy="3605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07E117-A121-7D70-4C0E-864EAD2A83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25" y="3900532"/>
            <a:ext cx="1892300" cy="9398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FD9D7BD-4A60-E9A0-EF6B-043FD738F527}"/>
              </a:ext>
            </a:extLst>
          </p:cNvPr>
          <p:cNvCxnSpPr>
            <a:cxnSpLocks/>
          </p:cNvCxnSpPr>
          <p:nvPr/>
        </p:nvCxnSpPr>
        <p:spPr>
          <a:xfrm>
            <a:off x="6853552" y="4390319"/>
            <a:ext cx="513019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4018300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.Алгоритмы поиска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41028</TotalTime>
  <Words>4034</Words>
  <Application>Microsoft Macintosh PowerPoint</Application>
  <PresentationFormat>Widescreen</PresentationFormat>
  <Paragraphs>375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Helvetica</vt:lpstr>
      <vt:lpstr>Proxima Nova Bold</vt:lpstr>
      <vt:lpstr>Proxima Nova Regular</vt:lpstr>
      <vt:lpstr>3.Алгоритмы поиска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memes</dc:creator>
  <cp:lastModifiedBy>Microsoft Office User</cp:lastModifiedBy>
  <cp:revision>3830</cp:revision>
  <dcterms:created xsi:type="dcterms:W3CDTF">2020-10-11T07:52:54Z</dcterms:created>
  <dcterms:modified xsi:type="dcterms:W3CDTF">2022-11-06T17:27:38Z</dcterms:modified>
</cp:coreProperties>
</file>